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8" r:id="rId3"/>
    <p:sldId id="269" r:id="rId4"/>
    <p:sldId id="271" r:id="rId5"/>
    <p:sldId id="292" r:id="rId6"/>
    <p:sldId id="272" r:id="rId7"/>
    <p:sldId id="273" r:id="rId8"/>
    <p:sldId id="274" r:id="rId9"/>
    <p:sldId id="275" r:id="rId10"/>
    <p:sldId id="276" r:id="rId11"/>
    <p:sldId id="278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3" r:id="rId25"/>
    <p:sldId id="294" r:id="rId26"/>
    <p:sldId id="295" r:id="rId27"/>
    <p:sldId id="296" r:id="rId28"/>
    <p:sldId id="297" r:id="rId29"/>
    <p:sldId id="298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66FF"/>
    <a:srgbClr val="FFFF00"/>
    <a:srgbClr val="660066"/>
    <a:srgbClr val="339933"/>
    <a:srgbClr val="000099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0" autoAdjust="0"/>
    <p:restoredTop sz="94711" autoAdjust="0"/>
  </p:normalViewPr>
  <p:slideViewPr>
    <p:cSldViewPr snapToGrid="0"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654CC-C7DD-47E6-86C8-65DA7A122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370D9-73B9-49EF-9C71-169999D1A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35C2D-86AA-4293-B59E-47D8AD9CB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104FF-69BF-4F51-87FE-E54F29164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232FE-1415-402A-AB51-7818ED65B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434BA-F14F-4A56-A930-4AF37418E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AB215-C13A-4178-B01E-1079D3A27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C6A36-A86B-4606-B87B-65E1D0FB0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8769A-85AE-4681-9720-20BEB7460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E12BB-6170-4942-A0E4-CDEE2E231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C3545-FB29-47A4-AC59-487301D31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FEEFB201-CCEF-4989-9F94-4C65E33A3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457200" y="9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>
                <a:solidFill>
                  <a:schemeClr val="tx2"/>
                </a:solidFill>
              </a:rPr>
              <a:t>Titrations</a:t>
            </a:r>
            <a:r>
              <a:rPr lang="en-US" sz="44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79375" y="1258888"/>
            <a:ext cx="60833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0" i="1">
                <a:solidFill>
                  <a:schemeClr val="tx2"/>
                </a:solidFill>
              </a:rPr>
              <a:t>Introduction</a:t>
            </a:r>
          </a:p>
          <a:p>
            <a:pPr marL="457200" indent="-457200"/>
            <a:endParaRPr lang="en-US" b="0" i="1">
              <a:solidFill>
                <a:schemeClr val="tx2"/>
              </a:solidFill>
            </a:endParaRPr>
          </a:p>
          <a:p>
            <a:pPr marL="914400" lvl="1" indent="-457200"/>
            <a:r>
              <a:rPr lang="en-US" b="0"/>
              <a:t>1.)</a:t>
            </a:r>
            <a:r>
              <a:rPr lang="en-US" sz="1600" b="0"/>
              <a:t>	</a:t>
            </a:r>
            <a:r>
              <a:rPr lang="en-US" b="0">
                <a:solidFill>
                  <a:srgbClr val="CC3300"/>
                </a:solidFill>
              </a:rPr>
              <a:t>Buret Evolution</a:t>
            </a: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/>
              <a:t>Primary tool for titration</a:t>
            </a:r>
            <a:endParaRPr lang="en-US" sz="1600" b="0" i="1"/>
          </a:p>
        </p:txBody>
      </p:sp>
      <p:pic>
        <p:nvPicPr>
          <p:cNvPr id="9220" name="Picture 6" descr="buret-evol"/>
          <p:cNvPicPr>
            <a:picLocks noChangeAspect="1" noChangeArrowheads="1"/>
          </p:cNvPicPr>
          <p:nvPr/>
        </p:nvPicPr>
        <p:blipFill>
          <a:blip r:embed="rId2"/>
          <a:srcRect l="2945"/>
          <a:stretch>
            <a:fillRect/>
          </a:stretch>
        </p:blipFill>
        <p:spPr bwMode="auto">
          <a:xfrm>
            <a:off x="817563" y="2962275"/>
            <a:ext cx="8020050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354013" y="6126163"/>
            <a:ext cx="1828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i="1">
                <a:solidFill>
                  <a:srgbClr val="000099"/>
                </a:solidFill>
              </a:rPr>
              <a:t>Descroizilles (1806)</a:t>
            </a:r>
          </a:p>
          <a:p>
            <a:pPr algn="ctr"/>
            <a:r>
              <a:rPr lang="en-US" sz="1400" i="1">
                <a:solidFill>
                  <a:srgbClr val="000099"/>
                </a:solidFill>
              </a:rPr>
              <a:t>Pour out liquid</a:t>
            </a: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1627188" y="2532063"/>
            <a:ext cx="17478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i="1">
                <a:solidFill>
                  <a:srgbClr val="000099"/>
                </a:solidFill>
              </a:rPr>
              <a:t>Gay-Lussac (1824)</a:t>
            </a:r>
          </a:p>
          <a:p>
            <a:pPr algn="ctr"/>
            <a:r>
              <a:rPr lang="en-US" sz="1400" i="1">
                <a:solidFill>
                  <a:srgbClr val="000099"/>
                </a:solidFill>
              </a:rPr>
              <a:t>Blow out liquid</a:t>
            </a:r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3378200" y="6156325"/>
            <a:ext cx="16303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i="1">
                <a:solidFill>
                  <a:srgbClr val="000099"/>
                </a:solidFill>
              </a:rPr>
              <a:t>Henry (1846) </a:t>
            </a:r>
          </a:p>
          <a:p>
            <a:pPr algn="ctr"/>
            <a:r>
              <a:rPr lang="en-US" sz="1400" i="1">
                <a:solidFill>
                  <a:srgbClr val="000099"/>
                </a:solidFill>
              </a:rPr>
              <a:t>Copper stopcock</a:t>
            </a:r>
          </a:p>
        </p:txBody>
      </p: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5694363" y="2924175"/>
            <a:ext cx="176053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i="1">
                <a:solidFill>
                  <a:srgbClr val="000099"/>
                </a:solidFill>
              </a:rPr>
              <a:t>Mohr (1855) </a:t>
            </a:r>
          </a:p>
          <a:p>
            <a:pPr algn="ctr"/>
            <a:r>
              <a:rPr lang="en-US" sz="1400" i="1">
                <a:solidFill>
                  <a:srgbClr val="000099"/>
                </a:solidFill>
              </a:rPr>
              <a:t>Compression clip</a:t>
            </a:r>
          </a:p>
          <a:p>
            <a:pPr algn="ctr"/>
            <a:r>
              <a:rPr lang="en-US" sz="1400" i="1">
                <a:solidFill>
                  <a:srgbClr val="000099"/>
                </a:solidFill>
              </a:rPr>
              <a:t>Used for 100 years</a:t>
            </a:r>
          </a:p>
        </p:txBody>
      </p:sp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7375525" y="6184900"/>
            <a:ext cx="1492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i="1">
                <a:solidFill>
                  <a:srgbClr val="000099"/>
                </a:solidFill>
              </a:rPr>
              <a:t>Mohr (1855) </a:t>
            </a:r>
          </a:p>
          <a:p>
            <a:pPr algn="ctr"/>
            <a:r>
              <a:rPr lang="en-US" sz="1400" i="1">
                <a:solidFill>
                  <a:srgbClr val="000099"/>
                </a:solidFill>
              </a:rPr>
              <a:t>Glass stopcock</a:t>
            </a:r>
          </a:p>
        </p:txBody>
      </p:sp>
      <p:sp>
        <p:nvSpPr>
          <p:cNvPr id="9226" name="Oval 12"/>
          <p:cNvSpPr>
            <a:spLocks noChangeArrowheads="1"/>
          </p:cNvSpPr>
          <p:nvPr/>
        </p:nvSpPr>
        <p:spPr bwMode="auto">
          <a:xfrm>
            <a:off x="5884863" y="3679825"/>
            <a:ext cx="1441450" cy="2560638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457200" y="9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>
                <a:solidFill>
                  <a:schemeClr val="tx2"/>
                </a:solidFill>
              </a:rPr>
              <a:t>Titrations</a:t>
            </a:r>
            <a:r>
              <a:rPr lang="en-US" sz="44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234950" y="1314450"/>
            <a:ext cx="89090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0" i="1">
                <a:solidFill>
                  <a:schemeClr val="tx2"/>
                </a:solidFill>
              </a:rPr>
              <a:t>Titration Calculations</a:t>
            </a:r>
            <a:endParaRPr lang="en-US" b="0" i="1">
              <a:solidFill>
                <a:schemeClr val="tx2"/>
              </a:solidFill>
            </a:endParaRPr>
          </a:p>
          <a:p>
            <a:pPr marL="914400" lvl="1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endParaRPr lang="en-US" b="0">
              <a:sym typeface="Wingdings" pitchFamily="2" charset="2"/>
            </a:endParaRPr>
          </a:p>
          <a:p>
            <a:pPr marL="914400" lvl="1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b="0">
                <a:sym typeface="Wingdings" pitchFamily="2" charset="2"/>
              </a:rPr>
              <a:t>2.)	</a:t>
            </a:r>
            <a:r>
              <a:rPr lang="en-US" b="0">
                <a:solidFill>
                  <a:srgbClr val="CC3300"/>
                </a:solidFill>
                <a:sym typeface="Wingdings" pitchFamily="2" charset="2"/>
              </a:rPr>
              <a:t>Standardization of Titrant Followed by Analysis of Unknown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327025" y="2528888"/>
            <a:ext cx="82391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0" u="sng">
                <a:solidFill>
                  <a:schemeClr val="accent2"/>
                </a:solidFill>
              </a:rPr>
              <a:t>Standardization</a:t>
            </a:r>
            <a:r>
              <a:rPr lang="en-US" b="0">
                <a:solidFill>
                  <a:schemeClr val="accent2"/>
                </a:solidFill>
              </a:rPr>
              <a:t>: </a:t>
            </a:r>
            <a:r>
              <a:rPr lang="en-US" sz="1600" b="0"/>
              <a:t>Suppose 29.41 mL of I</a:t>
            </a:r>
            <a:r>
              <a:rPr lang="en-US" sz="1600" b="0" baseline="-25000"/>
              <a:t>3</a:t>
            </a:r>
            <a:r>
              <a:rPr lang="en-US" sz="1600" b="0" baseline="30000"/>
              <a:t>-</a:t>
            </a:r>
            <a:r>
              <a:rPr lang="en-US" sz="1600" b="0"/>
              <a:t> solution is required to react with 0.1970 g of pure ascorbic acid, what is the molarity of the I</a:t>
            </a:r>
            <a:r>
              <a:rPr lang="en-US" sz="1600" b="0" baseline="-25000"/>
              <a:t>3</a:t>
            </a:r>
            <a:r>
              <a:rPr lang="en-US" sz="1600" b="0" baseline="30000"/>
              <a:t>-</a:t>
            </a:r>
            <a:r>
              <a:rPr lang="en-US" sz="1600" b="0"/>
              <a:t> solution?</a:t>
            </a:r>
          </a:p>
        </p:txBody>
      </p:sp>
      <p:pic>
        <p:nvPicPr>
          <p:cNvPr id="18437" name="Picture 22" descr="reaction91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8825" y="3201988"/>
            <a:ext cx="73056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457200" y="9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>
                <a:solidFill>
                  <a:schemeClr val="tx2"/>
                </a:solidFill>
              </a:rPr>
              <a:t>Titrations</a:t>
            </a:r>
            <a:r>
              <a:rPr lang="en-US" sz="44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234950" y="1314450"/>
            <a:ext cx="89090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0" i="1">
                <a:solidFill>
                  <a:schemeClr val="tx2"/>
                </a:solidFill>
              </a:rPr>
              <a:t>Titration Calculations</a:t>
            </a:r>
            <a:endParaRPr lang="en-US" b="0" i="1">
              <a:solidFill>
                <a:schemeClr val="tx2"/>
              </a:solidFill>
            </a:endParaRPr>
          </a:p>
          <a:p>
            <a:pPr marL="914400" lvl="1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endParaRPr lang="en-US" b="0">
              <a:sym typeface="Wingdings" pitchFamily="2" charset="2"/>
            </a:endParaRPr>
          </a:p>
          <a:p>
            <a:pPr marL="914400" lvl="1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b="0">
                <a:sym typeface="Wingdings" pitchFamily="2" charset="2"/>
              </a:rPr>
              <a:t>2.)	</a:t>
            </a:r>
            <a:r>
              <a:rPr lang="en-US" b="0">
                <a:solidFill>
                  <a:srgbClr val="CC3300"/>
                </a:solidFill>
                <a:sym typeface="Wingdings" pitchFamily="2" charset="2"/>
              </a:rPr>
              <a:t>Standardization of Titrant Followed by Analysis of Unknown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327025" y="2528888"/>
            <a:ext cx="823912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0" u="sng">
                <a:solidFill>
                  <a:schemeClr val="accent2"/>
                </a:solidFill>
              </a:rPr>
              <a:t>Analysis of Unknown</a:t>
            </a:r>
            <a:r>
              <a:rPr lang="en-US" b="0">
                <a:solidFill>
                  <a:schemeClr val="accent2"/>
                </a:solidFill>
              </a:rPr>
              <a:t>: </a:t>
            </a:r>
            <a:r>
              <a:rPr lang="en-US" sz="1600" b="0"/>
              <a:t>A vitamin C tablet containing ascorbic acid plus an inert binder was ground to a powder, and 0.4242g was titrated by 31.63 mL of I</a:t>
            </a:r>
            <a:r>
              <a:rPr lang="en-US" sz="1600" b="0" baseline="-25000"/>
              <a:t>3</a:t>
            </a:r>
            <a:r>
              <a:rPr lang="en-US" sz="1600" b="0" baseline="30000"/>
              <a:t>-</a:t>
            </a:r>
            <a:r>
              <a:rPr lang="en-US" sz="1600" b="0"/>
              <a:t>. Find the weight percent of ascorbic acid in the tablet.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457200" y="9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>
                <a:solidFill>
                  <a:schemeClr val="tx2"/>
                </a:solidFill>
              </a:rPr>
              <a:t>Titrations</a:t>
            </a:r>
            <a:r>
              <a:rPr lang="en-US" sz="44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234950" y="1314450"/>
            <a:ext cx="89090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0" i="1">
                <a:solidFill>
                  <a:schemeClr val="tx2"/>
                </a:solidFill>
              </a:rPr>
              <a:t>Spectrophotometric Titrations</a:t>
            </a:r>
            <a:endParaRPr lang="en-US" b="0" i="1">
              <a:solidFill>
                <a:schemeClr val="tx2"/>
              </a:solidFill>
            </a:endParaRPr>
          </a:p>
          <a:p>
            <a:pPr marL="914400" lvl="1" indent="-457200"/>
            <a:endParaRPr lang="en-US" b="0">
              <a:solidFill>
                <a:srgbClr val="CC3300"/>
              </a:solidFill>
              <a:sym typeface="Wingdings" pitchFamily="2" charset="2"/>
            </a:endParaRPr>
          </a:p>
          <a:p>
            <a:pPr marL="914400" lvl="1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b="0">
                <a:sym typeface="Wingdings" pitchFamily="2" charset="2"/>
              </a:rPr>
              <a:t>1.)	</a:t>
            </a:r>
            <a:r>
              <a:rPr lang="en-US" b="0">
                <a:solidFill>
                  <a:srgbClr val="CC3300"/>
                </a:solidFill>
                <a:sym typeface="Wingdings" pitchFamily="2" charset="2"/>
              </a:rPr>
              <a:t>Use Absorbance of Light to Follow Progress of Titration</a:t>
            </a: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>
                <a:sym typeface="Wingdings" pitchFamily="2" charset="2"/>
              </a:rPr>
              <a:t>Example:</a:t>
            </a:r>
          </a:p>
          <a:p>
            <a:pPr marL="1828800" lvl="3" indent="-457200">
              <a:buClr>
                <a:srgbClr val="CC3300"/>
              </a:buClr>
              <a:buSzPct val="60000"/>
            </a:pPr>
            <a:r>
              <a:rPr lang="en-US" sz="1400">
                <a:sym typeface="Wingdings" pitchFamily="2" charset="2"/>
              </a:rPr>
              <a:t>-</a:t>
            </a: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	Titrate a protein with Fe</a:t>
            </a:r>
            <a:r>
              <a:rPr lang="en-US" sz="1400" baseline="30000">
                <a:solidFill>
                  <a:schemeClr val="accent2"/>
                </a:solidFill>
                <a:sym typeface="Wingdings" pitchFamily="2" charset="2"/>
              </a:rPr>
              <a:t>3+</a:t>
            </a: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 where product (complex) has red color</a:t>
            </a:r>
          </a:p>
          <a:p>
            <a:pPr marL="1828800" lvl="3" indent="-457200">
              <a:buClr>
                <a:srgbClr val="CC3300"/>
              </a:buClr>
              <a:buSzPct val="60000"/>
            </a:pPr>
            <a:r>
              <a:rPr lang="en-US" sz="1400">
                <a:sym typeface="Wingdings" pitchFamily="2" charset="2"/>
              </a:rPr>
              <a:t>-</a:t>
            </a: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	Product has an absorbance maximum at 465 nm</a:t>
            </a:r>
          </a:p>
          <a:p>
            <a:pPr marL="1828800" lvl="3" indent="-457200">
              <a:buClr>
                <a:srgbClr val="CC3300"/>
              </a:buClr>
              <a:buSzPct val="60000"/>
            </a:pP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-	Absorbance is proportional to the concentration of iron bound to protein</a:t>
            </a:r>
          </a:p>
          <a:p>
            <a:pPr marL="1828800" lvl="3" indent="-457200">
              <a:buClr>
                <a:srgbClr val="CC3300"/>
              </a:buClr>
              <a:buSzPct val="60000"/>
            </a:pPr>
            <a:endParaRPr lang="en-US" sz="1400">
              <a:solidFill>
                <a:schemeClr val="accent2"/>
              </a:solidFill>
              <a:sym typeface="Wingdings" pitchFamily="2" charset="2"/>
            </a:endParaRPr>
          </a:p>
        </p:txBody>
      </p:sp>
      <p:pic>
        <p:nvPicPr>
          <p:cNvPr id="20484" name="Picture 8" descr="menbrane"/>
          <p:cNvPicPr>
            <a:picLocks noChangeAspect="1" noChangeArrowheads="1"/>
          </p:cNvPicPr>
          <p:nvPr/>
        </p:nvPicPr>
        <p:blipFill>
          <a:blip r:embed="rId2"/>
          <a:srcRect b="6944"/>
          <a:stretch>
            <a:fillRect/>
          </a:stretch>
        </p:blipFill>
        <p:spPr bwMode="auto">
          <a:xfrm>
            <a:off x="4892675" y="4224338"/>
            <a:ext cx="3560763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9" descr="reaction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1300" y="3276600"/>
            <a:ext cx="61658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2030413" y="3743325"/>
            <a:ext cx="1079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Analyte</a:t>
            </a:r>
          </a:p>
          <a:p>
            <a:pPr algn="ctr"/>
            <a:r>
              <a:rPr lang="en-US" sz="1400"/>
              <a:t>(colorless)</a:t>
            </a:r>
          </a:p>
        </p:txBody>
      </p:sp>
      <p:sp>
        <p:nvSpPr>
          <p:cNvPr id="20487" name="Text Box 11"/>
          <p:cNvSpPr txBox="1">
            <a:spLocks noChangeArrowheads="1"/>
          </p:cNvSpPr>
          <p:nvPr/>
        </p:nvSpPr>
        <p:spPr bwMode="auto">
          <a:xfrm>
            <a:off x="6327775" y="3756025"/>
            <a:ext cx="577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CC3300"/>
                </a:solidFill>
              </a:rPr>
              <a:t>(red)</a:t>
            </a:r>
          </a:p>
        </p:txBody>
      </p:sp>
      <p:sp>
        <p:nvSpPr>
          <p:cNvPr id="20488" name="Text Box 12"/>
          <p:cNvSpPr txBox="1">
            <a:spLocks noChangeArrowheads="1"/>
          </p:cNvSpPr>
          <p:nvPr/>
        </p:nvSpPr>
        <p:spPr bwMode="auto">
          <a:xfrm>
            <a:off x="3559175" y="3756025"/>
            <a:ext cx="1079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titrant</a:t>
            </a:r>
          </a:p>
          <a:p>
            <a:pPr algn="ctr"/>
            <a:r>
              <a:rPr lang="en-US" sz="1400"/>
              <a:t>(colorless)</a:t>
            </a:r>
          </a:p>
        </p:txBody>
      </p:sp>
      <p:sp>
        <p:nvSpPr>
          <p:cNvPr id="20489" name="AutoShape 14"/>
          <p:cNvSpPr>
            <a:spLocks noChangeArrowheads="1"/>
          </p:cNvSpPr>
          <p:nvPr/>
        </p:nvSpPr>
        <p:spPr bwMode="auto">
          <a:xfrm>
            <a:off x="3279775" y="5380038"/>
            <a:ext cx="1495425" cy="301625"/>
          </a:xfrm>
          <a:prstGeom prst="rightArrow">
            <a:avLst>
              <a:gd name="adj1" fmla="val 50000"/>
              <a:gd name="adj2" fmla="val 12394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20490" name="Text Box 15"/>
          <p:cNvSpPr txBox="1">
            <a:spLocks noChangeArrowheads="1"/>
          </p:cNvSpPr>
          <p:nvPr/>
        </p:nvSpPr>
        <p:spPr bwMode="auto">
          <a:xfrm>
            <a:off x="3049588" y="5056188"/>
            <a:ext cx="196691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CC3300"/>
                </a:solidFill>
              </a:rPr>
              <a:t>As Fe</a:t>
            </a:r>
            <a:r>
              <a:rPr lang="en-US" sz="1400" baseline="30000">
                <a:solidFill>
                  <a:srgbClr val="CC3300"/>
                </a:solidFill>
              </a:rPr>
              <a:t>3+</a:t>
            </a:r>
            <a:r>
              <a:rPr lang="en-US" sz="1400">
                <a:solidFill>
                  <a:srgbClr val="CC3300"/>
                </a:solidFill>
              </a:rPr>
              <a:t> binds protein</a:t>
            </a:r>
          </a:p>
          <a:p>
            <a:endParaRPr lang="en-US" sz="1400">
              <a:solidFill>
                <a:srgbClr val="CC3300"/>
              </a:solidFill>
            </a:endParaRPr>
          </a:p>
          <a:p>
            <a:endParaRPr lang="en-US" sz="1400">
              <a:solidFill>
                <a:srgbClr val="CC3300"/>
              </a:solidFill>
            </a:endParaRPr>
          </a:p>
          <a:p>
            <a:r>
              <a:rPr lang="en-US" sz="1400">
                <a:solidFill>
                  <a:srgbClr val="CC3300"/>
                </a:solidFill>
              </a:rPr>
              <a:t>solution turns 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end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675" y="3021013"/>
            <a:ext cx="42195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457200" y="9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>
                <a:solidFill>
                  <a:schemeClr val="tx2"/>
                </a:solidFill>
              </a:rPr>
              <a:t>Titrations</a:t>
            </a:r>
            <a:r>
              <a:rPr lang="en-US" sz="44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234950" y="1314450"/>
            <a:ext cx="89090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0" i="1">
                <a:solidFill>
                  <a:schemeClr val="tx2"/>
                </a:solidFill>
              </a:rPr>
              <a:t>Spectrophotometric Titrations</a:t>
            </a:r>
            <a:endParaRPr lang="en-US" b="0" i="1">
              <a:solidFill>
                <a:schemeClr val="tx2"/>
              </a:solidFill>
            </a:endParaRPr>
          </a:p>
          <a:p>
            <a:pPr marL="914400" lvl="1" indent="-457200"/>
            <a:endParaRPr lang="en-US" b="0">
              <a:solidFill>
                <a:srgbClr val="CC3300"/>
              </a:solidFill>
              <a:sym typeface="Wingdings" pitchFamily="2" charset="2"/>
            </a:endParaRPr>
          </a:p>
          <a:p>
            <a:pPr marL="914400" lvl="1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b="0">
                <a:sym typeface="Wingdings" pitchFamily="2" charset="2"/>
              </a:rPr>
              <a:t>1.)	</a:t>
            </a:r>
            <a:r>
              <a:rPr lang="en-US" b="0">
                <a:solidFill>
                  <a:srgbClr val="CC3300"/>
                </a:solidFill>
                <a:sym typeface="Wingdings" pitchFamily="2" charset="2"/>
              </a:rPr>
              <a:t>Use Absorbance of Light to Follow Progress of Titration</a:t>
            </a: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>
                <a:sym typeface="Wingdings" pitchFamily="2" charset="2"/>
              </a:rPr>
              <a:t>Example:</a:t>
            </a:r>
          </a:p>
          <a:p>
            <a:pPr marL="1828800" lvl="3" indent="-457200">
              <a:buClr>
                <a:srgbClr val="CC3300"/>
              </a:buClr>
              <a:buSzPct val="60000"/>
            </a:pPr>
            <a:r>
              <a:rPr lang="en-US" sz="1400">
                <a:sym typeface="Wingdings" pitchFamily="2" charset="2"/>
              </a:rPr>
              <a:t>-</a:t>
            </a: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	As more Fe</a:t>
            </a:r>
            <a:r>
              <a:rPr lang="en-US" sz="1400" baseline="30000">
                <a:solidFill>
                  <a:schemeClr val="accent2"/>
                </a:solidFill>
                <a:sym typeface="Wingdings" pitchFamily="2" charset="2"/>
              </a:rPr>
              <a:t>3+</a:t>
            </a: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 is added, red color and absorbance increases, </a:t>
            </a:r>
          </a:p>
          <a:p>
            <a:pPr marL="1828800" lvl="3" indent="-457200">
              <a:buClr>
                <a:srgbClr val="CC3300"/>
              </a:buClr>
              <a:buSzPct val="60000"/>
            </a:pPr>
            <a:r>
              <a:rPr lang="en-US" sz="1400">
                <a:sym typeface="Wingdings" pitchFamily="2" charset="2"/>
              </a:rPr>
              <a:t>-</a:t>
            </a: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	When the protein is saturated with iron, no further color can form</a:t>
            </a:r>
          </a:p>
          <a:p>
            <a:pPr marL="1828800" lvl="3" indent="-457200">
              <a:buClr>
                <a:srgbClr val="CC3300"/>
              </a:buClr>
              <a:buSzPct val="60000"/>
            </a:pP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-	End point – intersection of two lines (titrant has some absorbance at 465nm)</a:t>
            </a:r>
          </a:p>
          <a:p>
            <a:pPr marL="1828800" lvl="3" indent="-457200">
              <a:buClr>
                <a:srgbClr val="CC3300"/>
              </a:buClr>
              <a:buSzPct val="60000"/>
            </a:pPr>
            <a:endParaRPr lang="en-US" sz="1400">
              <a:solidFill>
                <a:schemeClr val="accent2"/>
              </a:solidFill>
              <a:sym typeface="Wingdings" pitchFamily="2" charset="2"/>
            </a:endParaRPr>
          </a:p>
        </p:txBody>
      </p:sp>
      <p:sp>
        <p:nvSpPr>
          <p:cNvPr id="21509" name="Line 7"/>
          <p:cNvSpPr>
            <a:spLocks noChangeShapeType="1"/>
          </p:cNvSpPr>
          <p:nvPr/>
        </p:nvSpPr>
        <p:spPr bwMode="auto">
          <a:xfrm flipH="1">
            <a:off x="2862263" y="4854575"/>
            <a:ext cx="1290637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4144963" y="4606925"/>
            <a:ext cx="32654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CC3300"/>
                </a:solidFill>
              </a:rPr>
              <a:t>As Fe</a:t>
            </a:r>
            <a:r>
              <a:rPr lang="en-US" sz="1400" baseline="30000">
                <a:solidFill>
                  <a:srgbClr val="CC3300"/>
                </a:solidFill>
              </a:rPr>
              <a:t>3+</a:t>
            </a:r>
            <a:r>
              <a:rPr lang="en-US" sz="1400">
                <a:solidFill>
                  <a:srgbClr val="CC3300"/>
                </a:solidFill>
              </a:rPr>
              <a:t> continues to bind protein</a:t>
            </a:r>
          </a:p>
          <a:p>
            <a:r>
              <a:rPr lang="en-US" sz="1400">
                <a:solidFill>
                  <a:srgbClr val="CC3300"/>
                </a:solidFill>
              </a:rPr>
              <a:t>red color and absorbance increases.</a:t>
            </a:r>
          </a:p>
        </p:txBody>
      </p:sp>
      <p:sp>
        <p:nvSpPr>
          <p:cNvPr id="21511" name="Line 9"/>
          <p:cNvSpPr>
            <a:spLocks noChangeShapeType="1"/>
          </p:cNvSpPr>
          <p:nvPr/>
        </p:nvSpPr>
        <p:spPr bwMode="auto">
          <a:xfrm flipH="1" flipV="1">
            <a:off x="3573463" y="3924300"/>
            <a:ext cx="666750" cy="246063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4265613" y="3910013"/>
            <a:ext cx="3313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CC3300"/>
                </a:solidFill>
              </a:rPr>
              <a:t>When all the protein is bound to Fe</a:t>
            </a:r>
            <a:r>
              <a:rPr lang="en-US" sz="1400" baseline="30000">
                <a:solidFill>
                  <a:srgbClr val="CC3300"/>
                </a:solidFill>
              </a:rPr>
              <a:t>3+</a:t>
            </a:r>
            <a:r>
              <a:rPr lang="en-US" sz="1400">
                <a:solidFill>
                  <a:srgbClr val="CC3300"/>
                </a:solidFill>
              </a:rPr>
              <a:t>,</a:t>
            </a:r>
          </a:p>
          <a:p>
            <a:r>
              <a:rPr lang="en-US" sz="1400">
                <a:solidFill>
                  <a:srgbClr val="CC3300"/>
                </a:solidFill>
              </a:rPr>
              <a:t>no further increase in absorbance.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457200" y="9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>
                <a:solidFill>
                  <a:schemeClr val="tx2"/>
                </a:solidFill>
              </a:rPr>
              <a:t>Titrations</a:t>
            </a:r>
            <a:r>
              <a:rPr lang="en-US" sz="44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234950" y="1314450"/>
            <a:ext cx="89090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0" i="1">
                <a:solidFill>
                  <a:schemeClr val="tx2"/>
                </a:solidFill>
              </a:rPr>
              <a:t>Spectrophotometric Titrations</a:t>
            </a:r>
            <a:endParaRPr lang="en-US" b="0" i="1">
              <a:solidFill>
                <a:schemeClr val="tx2"/>
              </a:solidFill>
            </a:endParaRPr>
          </a:p>
          <a:p>
            <a:pPr marL="914400" lvl="1" indent="-457200"/>
            <a:endParaRPr lang="en-US" b="0">
              <a:solidFill>
                <a:srgbClr val="CC3300"/>
              </a:solidFill>
              <a:sym typeface="Wingdings" pitchFamily="2" charset="2"/>
            </a:endParaRPr>
          </a:p>
          <a:p>
            <a:pPr marL="914400" lvl="1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b="0">
                <a:sym typeface="Wingdings" pitchFamily="2" charset="2"/>
              </a:rPr>
              <a:t>1.)	</a:t>
            </a:r>
            <a:r>
              <a:rPr lang="en-US" b="0">
                <a:solidFill>
                  <a:srgbClr val="CC3300"/>
                </a:solidFill>
                <a:sym typeface="Wingdings" pitchFamily="2" charset="2"/>
              </a:rPr>
              <a:t>Use Absorbance of Light to Follow Progress of Titration</a:t>
            </a: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>
                <a:sym typeface="Wingdings" pitchFamily="2" charset="2"/>
              </a:rPr>
              <a:t>Example:</a:t>
            </a:r>
          </a:p>
          <a:p>
            <a:pPr marL="1828800" lvl="3" indent="-457200">
              <a:buClr>
                <a:srgbClr val="CC3300"/>
              </a:buClr>
              <a:buSzPct val="60000"/>
            </a:pPr>
            <a:r>
              <a:rPr lang="en-US" sz="1400">
                <a:sym typeface="Wingdings" pitchFamily="2" charset="2"/>
              </a:rPr>
              <a:t>-</a:t>
            </a: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	As more Fe</a:t>
            </a:r>
            <a:r>
              <a:rPr lang="en-US" sz="1400" baseline="30000">
                <a:solidFill>
                  <a:schemeClr val="accent2"/>
                </a:solidFill>
                <a:sym typeface="Wingdings" pitchFamily="2" charset="2"/>
              </a:rPr>
              <a:t>3+</a:t>
            </a: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 is added, concentration changes due to dilution</a:t>
            </a:r>
          </a:p>
          <a:p>
            <a:pPr marL="1828800" lvl="3" indent="-457200">
              <a:buClr>
                <a:srgbClr val="CC3300"/>
              </a:buClr>
              <a:buSzPct val="60000"/>
            </a:pPr>
            <a:r>
              <a:rPr lang="en-US" sz="1400">
                <a:sym typeface="Wingdings" pitchFamily="2" charset="2"/>
              </a:rPr>
              <a:t>-</a:t>
            </a: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	Need to correct absorbance for dilution.</a:t>
            </a:r>
          </a:p>
          <a:p>
            <a:pPr marL="1828800" lvl="3" indent="-457200">
              <a:buClr>
                <a:srgbClr val="CC3300"/>
              </a:buClr>
              <a:buSzPct val="60000"/>
            </a:pPr>
            <a:endParaRPr lang="en-US" sz="1400">
              <a:solidFill>
                <a:schemeClr val="accent2"/>
              </a:solidFill>
              <a:sym typeface="Wingdings" pitchFamily="2" charset="2"/>
            </a:endParaRPr>
          </a:p>
        </p:txBody>
      </p:sp>
      <p:pic>
        <p:nvPicPr>
          <p:cNvPr id="1029" name="Picture 6" descr="endpo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038" y="3571875"/>
            <a:ext cx="42195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1711325" y="3040063"/>
          <a:ext cx="6310313" cy="650875"/>
        </p:xfrm>
        <a:graphic>
          <a:graphicData uri="http://schemas.openxmlformats.org/presentationml/2006/ole">
            <p:oleObj spid="_x0000_s1026" name="Equation" r:id="rId4" imgW="4305240" imgH="444240" progId="Equation.3">
              <p:embed/>
            </p:oleObj>
          </a:graphicData>
        </a:graphic>
      </p:graphicFrame>
      <p:sp>
        <p:nvSpPr>
          <p:cNvPr id="1030" name="Line 8"/>
          <p:cNvSpPr>
            <a:spLocks noChangeShapeType="1"/>
          </p:cNvSpPr>
          <p:nvPr/>
        </p:nvSpPr>
        <p:spPr bwMode="auto">
          <a:xfrm flipH="1" flipV="1">
            <a:off x="2925763" y="5141913"/>
            <a:ext cx="839787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 flipV="1">
            <a:off x="3281363" y="5238750"/>
            <a:ext cx="495300" cy="839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1032" name="Text Box 10"/>
          <p:cNvSpPr txBox="1">
            <a:spLocks noChangeArrowheads="1"/>
          </p:cNvSpPr>
          <p:nvPr/>
        </p:nvSpPr>
        <p:spPr bwMode="auto">
          <a:xfrm>
            <a:off x="3863975" y="5068888"/>
            <a:ext cx="3714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Total volume changes  after each addition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457200" y="9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>
                <a:solidFill>
                  <a:schemeClr val="tx2"/>
                </a:solidFill>
              </a:rPr>
              <a:t>Titrations</a:t>
            </a:r>
            <a:r>
              <a:rPr lang="en-US" sz="44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234950" y="1314450"/>
            <a:ext cx="8909050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0" i="1">
                <a:solidFill>
                  <a:schemeClr val="tx2"/>
                </a:solidFill>
              </a:rPr>
              <a:t>Precipitation Titration Curve</a:t>
            </a:r>
            <a:endParaRPr lang="en-US" b="0" i="1">
              <a:solidFill>
                <a:schemeClr val="tx2"/>
              </a:solidFill>
            </a:endParaRPr>
          </a:p>
          <a:p>
            <a:pPr marL="914400" lvl="1" indent="-457200"/>
            <a:endParaRPr lang="en-US" b="0">
              <a:solidFill>
                <a:srgbClr val="CC3300"/>
              </a:solidFill>
              <a:sym typeface="Wingdings" pitchFamily="2" charset="2"/>
            </a:endParaRPr>
          </a:p>
          <a:p>
            <a:pPr marL="914400" lvl="1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b="0">
                <a:sym typeface="Wingdings" pitchFamily="2" charset="2"/>
              </a:rPr>
              <a:t>1.)	</a:t>
            </a:r>
            <a:r>
              <a:rPr lang="en-US" b="0">
                <a:solidFill>
                  <a:srgbClr val="CC3300"/>
                </a:solidFill>
                <a:sym typeface="Wingdings" pitchFamily="2" charset="2"/>
              </a:rPr>
              <a:t>Graph showing how the concentration of one of the reactants varies as titrant is added.</a:t>
            </a:r>
          </a:p>
          <a:p>
            <a:pPr marL="914400" lvl="1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endParaRPr lang="en-US" b="0">
              <a:solidFill>
                <a:srgbClr val="CC3300"/>
              </a:solidFill>
              <a:sym typeface="Wingdings" pitchFamily="2" charset="2"/>
            </a:endParaRPr>
          </a:p>
          <a:p>
            <a:pPr marL="914400" lvl="1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endParaRPr lang="en-US" b="0">
              <a:solidFill>
                <a:srgbClr val="CC3300"/>
              </a:solidFill>
              <a:sym typeface="Wingdings" pitchFamily="2" charset="2"/>
            </a:endParaRPr>
          </a:p>
          <a:p>
            <a:pPr marL="914400" lvl="1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endParaRPr lang="en-US" b="0">
              <a:solidFill>
                <a:srgbClr val="CC3300"/>
              </a:solidFill>
              <a:sym typeface="Wingdings" pitchFamily="2" charset="2"/>
            </a:endParaRPr>
          </a:p>
          <a:p>
            <a:pPr marL="914400" lvl="1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endParaRPr lang="en-US" b="0">
              <a:solidFill>
                <a:srgbClr val="CC3300"/>
              </a:solidFill>
              <a:sym typeface="Wingdings" pitchFamily="2" charset="2"/>
            </a:endParaRPr>
          </a:p>
          <a:p>
            <a:pPr marL="914400" lvl="1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endParaRPr lang="en-US" b="0">
              <a:solidFill>
                <a:srgbClr val="CC3300"/>
              </a:solidFill>
              <a:sym typeface="Wingdings" pitchFamily="2" charset="2"/>
            </a:endParaRPr>
          </a:p>
          <a:p>
            <a:pPr marL="914400" lvl="1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endParaRPr lang="en-US" b="0">
              <a:solidFill>
                <a:srgbClr val="CC3300"/>
              </a:solidFill>
              <a:sym typeface="Wingdings" pitchFamily="2" charset="2"/>
            </a:endParaRPr>
          </a:p>
          <a:p>
            <a:pPr marL="914400" lvl="1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endParaRPr lang="en-US" b="0">
              <a:solidFill>
                <a:srgbClr val="CC3300"/>
              </a:solidFill>
              <a:sym typeface="Wingdings" pitchFamily="2" charset="2"/>
            </a:endParaRPr>
          </a:p>
          <a:p>
            <a:pPr marL="914400" lvl="1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endParaRPr lang="en-US" b="0">
              <a:solidFill>
                <a:srgbClr val="CC3300"/>
              </a:solidFill>
              <a:sym typeface="Wingdings" pitchFamily="2" charset="2"/>
            </a:endParaRPr>
          </a:p>
          <a:p>
            <a:pPr marL="914400" lvl="1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endParaRPr lang="en-US" b="0">
              <a:solidFill>
                <a:srgbClr val="CC3300"/>
              </a:solidFill>
              <a:sym typeface="Wingdings" pitchFamily="2" charset="2"/>
            </a:endParaRPr>
          </a:p>
          <a:p>
            <a:pPr marL="914400" lvl="1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b="0">
                <a:solidFill>
                  <a:srgbClr val="CC3300"/>
                </a:solidFill>
                <a:sym typeface="Wingdings" pitchFamily="2" charset="2"/>
              </a:rPr>
              <a:t>	</a:t>
            </a: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b="0">
                <a:sym typeface="Wingdings" pitchFamily="2" charset="2"/>
              </a:rPr>
              <a:t>Understand the chemistry that occurs during titration</a:t>
            </a: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b="0">
                <a:sym typeface="Wingdings" pitchFamily="2" charset="2"/>
              </a:rPr>
              <a:t>Learn how experimental control can be exerted to influence the quality of an analytical titration</a:t>
            </a:r>
          </a:p>
          <a:p>
            <a:pPr marL="1828800" lvl="3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-	No end point at wrong pH</a:t>
            </a:r>
          </a:p>
          <a:p>
            <a:pPr marL="1828800" lvl="3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-	Concentration of analyte and titrant and size of K</a:t>
            </a:r>
            <a:r>
              <a:rPr lang="en-US" sz="1400" baseline="-25000">
                <a:solidFill>
                  <a:schemeClr val="accent2"/>
                </a:solidFill>
                <a:sym typeface="Wingdings" pitchFamily="2" charset="2"/>
              </a:rPr>
              <a:t>sp</a:t>
            </a: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 influence end point</a:t>
            </a:r>
          </a:p>
          <a:p>
            <a:pPr marL="1828800" lvl="3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-	Help choose indicator for acid/base and oxidation/reduction titrations</a:t>
            </a:r>
          </a:p>
          <a:p>
            <a:pPr marL="1828800" lvl="3" indent="-457200">
              <a:buClr>
                <a:srgbClr val="CC3300"/>
              </a:buClr>
              <a:buSzPct val="60000"/>
            </a:pPr>
            <a:endParaRPr lang="en-US" sz="1400">
              <a:solidFill>
                <a:schemeClr val="accent2"/>
              </a:solidFill>
              <a:sym typeface="Wingdings" pitchFamily="2" charset="2"/>
            </a:endParaRPr>
          </a:p>
        </p:txBody>
      </p:sp>
      <p:pic>
        <p:nvPicPr>
          <p:cNvPr id="22532" name="Picture 7" descr="acid-base-tit"/>
          <p:cNvPicPr>
            <a:picLocks noChangeAspect="1" noChangeArrowheads="1"/>
          </p:cNvPicPr>
          <p:nvPr/>
        </p:nvPicPr>
        <p:blipFill>
          <a:blip r:embed="rId2"/>
          <a:srcRect l="48599" t="9447" b="9447"/>
          <a:stretch>
            <a:fillRect/>
          </a:stretch>
        </p:blipFill>
        <p:spPr bwMode="auto">
          <a:xfrm>
            <a:off x="2803525" y="2344738"/>
            <a:ext cx="3494088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Line 8"/>
          <p:cNvSpPr>
            <a:spLocks noChangeShapeType="1"/>
          </p:cNvSpPr>
          <p:nvPr/>
        </p:nvSpPr>
        <p:spPr bwMode="auto">
          <a:xfrm flipV="1">
            <a:off x="4711700" y="3065463"/>
            <a:ext cx="2076450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22534" name="Text Box 9"/>
          <p:cNvSpPr txBox="1">
            <a:spLocks noChangeArrowheads="1"/>
          </p:cNvSpPr>
          <p:nvPr/>
        </p:nvSpPr>
        <p:spPr bwMode="auto">
          <a:xfrm>
            <a:off x="6796088" y="2832100"/>
            <a:ext cx="21542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Sharpness determined by titration condition</a:t>
            </a:r>
          </a:p>
        </p:txBody>
      </p:sp>
      <p:sp>
        <p:nvSpPr>
          <p:cNvPr id="22535" name="Line 10"/>
          <p:cNvSpPr>
            <a:spLocks noChangeShapeType="1"/>
          </p:cNvSpPr>
          <p:nvPr/>
        </p:nvSpPr>
        <p:spPr bwMode="auto">
          <a:xfrm flipV="1">
            <a:off x="1903413" y="3603625"/>
            <a:ext cx="1001712" cy="258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22536" name="Text Box 11"/>
          <p:cNvSpPr txBox="1">
            <a:spLocks noChangeArrowheads="1"/>
          </p:cNvSpPr>
          <p:nvPr/>
        </p:nvSpPr>
        <p:spPr bwMode="auto">
          <a:xfrm>
            <a:off x="427038" y="3462338"/>
            <a:ext cx="215423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Monitor pH, voltage, current, color, absorbance, ppt.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57200" y="9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>
                <a:solidFill>
                  <a:schemeClr val="tx2"/>
                </a:solidFill>
              </a:rPr>
              <a:t>Titrations</a:t>
            </a:r>
            <a:r>
              <a:rPr lang="en-US" sz="44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34950" y="1314450"/>
            <a:ext cx="890905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0" i="1">
                <a:solidFill>
                  <a:schemeClr val="tx2"/>
                </a:solidFill>
              </a:rPr>
              <a:t>Precipitation Titration Curve</a:t>
            </a:r>
            <a:endParaRPr lang="en-US" b="0" i="1">
              <a:solidFill>
                <a:schemeClr val="tx2"/>
              </a:solidFill>
            </a:endParaRPr>
          </a:p>
          <a:p>
            <a:pPr marL="914400" lvl="1" indent="-457200"/>
            <a:endParaRPr lang="en-US" b="0">
              <a:solidFill>
                <a:srgbClr val="CC3300"/>
              </a:solidFill>
              <a:sym typeface="Wingdings" pitchFamily="2" charset="2"/>
            </a:endParaRPr>
          </a:p>
          <a:p>
            <a:pPr marL="914400" lvl="1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b="0">
                <a:sym typeface="Wingdings" pitchFamily="2" charset="2"/>
              </a:rPr>
              <a:t>2.)	</a:t>
            </a:r>
            <a:r>
              <a:rPr lang="en-US" b="0">
                <a:solidFill>
                  <a:srgbClr val="CC3300"/>
                </a:solidFill>
                <a:sym typeface="Wingdings" pitchFamily="2" charset="2"/>
              </a:rPr>
              <a:t>Because concentration varies over many orders of magnitude, plot </a:t>
            </a:r>
            <a:r>
              <a:rPr lang="en-US" b="0" i="1">
                <a:solidFill>
                  <a:srgbClr val="CC3300"/>
                </a:solidFill>
                <a:sym typeface="Wingdings" pitchFamily="2" charset="2"/>
              </a:rPr>
              <a:t>p function</a:t>
            </a:r>
          </a:p>
          <a:p>
            <a:pPr marL="914400" lvl="1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endParaRPr lang="en-US" b="0" i="1">
              <a:solidFill>
                <a:srgbClr val="CC3300"/>
              </a:solidFill>
              <a:sym typeface="Wingdings" pitchFamily="2" charset="2"/>
            </a:endParaRPr>
          </a:p>
          <a:p>
            <a:pPr marL="914400" lvl="1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endParaRPr lang="en-US" b="0" i="1">
              <a:solidFill>
                <a:srgbClr val="CC3300"/>
              </a:solidFill>
              <a:sym typeface="Wingdings" pitchFamily="2" charset="2"/>
            </a:endParaRPr>
          </a:p>
          <a:p>
            <a:pPr marL="914400" lvl="1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endParaRPr lang="en-US" b="0" i="1">
              <a:solidFill>
                <a:srgbClr val="CC3300"/>
              </a:solidFill>
              <a:sym typeface="Wingdings" pitchFamily="2" charset="2"/>
            </a:endParaRPr>
          </a:p>
          <a:p>
            <a:pPr marL="914400" lvl="1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endParaRPr lang="en-US" b="0" i="1">
              <a:solidFill>
                <a:srgbClr val="CC3300"/>
              </a:solidFill>
              <a:sym typeface="Wingdings" pitchFamily="2" charset="2"/>
            </a:endParaRPr>
          </a:p>
          <a:p>
            <a:pPr marL="914400" lvl="1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endParaRPr lang="en-US" b="0" i="1">
              <a:solidFill>
                <a:srgbClr val="CC3300"/>
              </a:solidFill>
              <a:sym typeface="Wingdings" pitchFamily="2" charset="2"/>
            </a:endParaRPr>
          </a:p>
          <a:p>
            <a:pPr marL="914400" lvl="1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b="0">
                <a:sym typeface="Wingdings" pitchFamily="2" charset="2"/>
              </a:rPr>
              <a:t>3.)</a:t>
            </a:r>
            <a:r>
              <a:rPr lang="en-US" b="0" i="1">
                <a:solidFill>
                  <a:srgbClr val="CC3300"/>
                </a:solidFill>
                <a:sym typeface="Wingdings" pitchFamily="2" charset="2"/>
              </a:rPr>
              <a:t>	</a:t>
            </a:r>
            <a:r>
              <a:rPr lang="en-US" b="0">
                <a:solidFill>
                  <a:srgbClr val="CC3300"/>
                </a:solidFill>
                <a:sym typeface="Wingdings" pitchFamily="2" charset="2"/>
              </a:rPr>
              <a:t>Example:</a:t>
            </a: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3552825" y="2468563"/>
          <a:ext cx="2473325" cy="439737"/>
        </p:xfrm>
        <a:graphic>
          <a:graphicData uri="http://schemas.openxmlformats.org/presentationml/2006/ole">
            <p:oleObj spid="_x0000_s2050" name="Equation" r:id="rId3" imgW="1143000" imgH="203040" progId="Equation.3">
              <p:embed/>
            </p:oleObj>
          </a:graphicData>
        </a:graphic>
      </p:graphicFrame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1406525" y="2509838"/>
            <a:ext cx="49418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p function:</a:t>
            </a:r>
          </a:p>
          <a:p>
            <a:endParaRPr lang="en-US" sz="1600"/>
          </a:p>
          <a:p>
            <a:r>
              <a:rPr lang="en-US" sz="1600"/>
              <a:t>	</a:t>
            </a:r>
            <a:r>
              <a:rPr lang="en-US" sz="1600" b="0">
                <a:solidFill>
                  <a:schemeClr val="accent2"/>
                </a:solidFill>
              </a:rPr>
              <a:t>where [X] is concentration of X</a:t>
            </a:r>
          </a:p>
        </p:txBody>
      </p:sp>
      <p:sp>
        <p:nvSpPr>
          <p:cNvPr id="2055" name="Text Box 9"/>
          <p:cNvSpPr txBox="1">
            <a:spLocks noChangeArrowheads="1"/>
          </p:cNvSpPr>
          <p:nvPr/>
        </p:nvSpPr>
        <p:spPr bwMode="auto">
          <a:xfrm>
            <a:off x="1489075" y="3994150"/>
            <a:ext cx="6189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chemeClr val="accent2"/>
                </a:solidFill>
              </a:rPr>
              <a:t>Consider the titration of 25.00 mL of 0.1000M I</a:t>
            </a:r>
            <a:r>
              <a:rPr lang="en-US" sz="1600" b="0" baseline="30000">
                <a:solidFill>
                  <a:schemeClr val="accent2"/>
                </a:solidFill>
              </a:rPr>
              <a:t>-</a:t>
            </a:r>
            <a:r>
              <a:rPr lang="en-US" sz="1600" b="0">
                <a:solidFill>
                  <a:schemeClr val="accent2"/>
                </a:solidFill>
              </a:rPr>
              <a:t> with 0.05000M Ag</a:t>
            </a:r>
            <a:r>
              <a:rPr lang="en-US" sz="1600" b="0" baseline="30000">
                <a:solidFill>
                  <a:schemeClr val="accent2"/>
                </a:solidFill>
              </a:rPr>
              <a:t>+</a:t>
            </a:r>
          </a:p>
        </p:txBody>
      </p:sp>
      <p:graphicFrame>
        <p:nvGraphicFramePr>
          <p:cNvPr id="2051" name="Object 11"/>
          <p:cNvGraphicFramePr>
            <a:graphicFrameLocks noChangeAspect="1"/>
          </p:cNvGraphicFramePr>
          <p:nvPr/>
        </p:nvGraphicFramePr>
        <p:xfrm>
          <a:off x="4879975" y="5145088"/>
          <a:ext cx="3338513" cy="444500"/>
        </p:xfrm>
        <a:graphic>
          <a:graphicData uri="http://schemas.openxmlformats.org/presentationml/2006/ole">
            <p:oleObj spid="_x0000_s2051" name="Equation" r:id="rId4" imgW="2006280" imgH="266400" progId="Equation.3">
              <p:embed/>
            </p:oleObj>
          </a:graphicData>
        </a:graphic>
      </p:graphicFrame>
      <p:pic>
        <p:nvPicPr>
          <p:cNvPr id="2056" name="Picture 12" descr="reaction3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3" y="4594225"/>
            <a:ext cx="3382962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 Box 13"/>
          <p:cNvSpPr txBox="1">
            <a:spLocks noChangeArrowheads="1"/>
          </p:cNvSpPr>
          <p:nvPr/>
        </p:nvSpPr>
        <p:spPr bwMode="auto">
          <a:xfrm>
            <a:off x="1501775" y="5942013"/>
            <a:ext cx="6184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chemeClr val="accent2"/>
                </a:solidFill>
              </a:rPr>
              <a:t>Since K</a:t>
            </a:r>
            <a:r>
              <a:rPr lang="en-US" sz="1600" b="0" baseline="-25000">
                <a:solidFill>
                  <a:schemeClr val="accent2"/>
                </a:solidFill>
              </a:rPr>
              <a:t>sp</a:t>
            </a:r>
            <a:r>
              <a:rPr lang="en-US" sz="1600" b="0">
                <a:solidFill>
                  <a:schemeClr val="accent2"/>
                </a:solidFill>
              </a:rPr>
              <a:t> is so small, each addition of Ag</a:t>
            </a:r>
            <a:r>
              <a:rPr lang="en-US" sz="1600" b="0" baseline="30000">
                <a:solidFill>
                  <a:schemeClr val="accent2"/>
                </a:solidFill>
              </a:rPr>
              <a:t>+</a:t>
            </a:r>
            <a:r>
              <a:rPr lang="en-US" sz="1600" b="0">
                <a:solidFill>
                  <a:schemeClr val="accent2"/>
                </a:solidFill>
              </a:rPr>
              <a:t> reacts completely with I</a:t>
            </a:r>
            <a:r>
              <a:rPr lang="en-US" sz="1600" b="0" baseline="30000">
                <a:solidFill>
                  <a:schemeClr val="accent2"/>
                </a:solidFill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457200" y="9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>
                <a:solidFill>
                  <a:schemeClr val="tx2"/>
                </a:solidFill>
              </a:rPr>
              <a:t>Titrations</a:t>
            </a:r>
            <a:r>
              <a:rPr lang="en-US" sz="44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234950" y="1314450"/>
            <a:ext cx="89090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0" i="1">
                <a:solidFill>
                  <a:schemeClr val="tx2"/>
                </a:solidFill>
              </a:rPr>
              <a:t>Precipitation Titration Curve</a:t>
            </a:r>
            <a:endParaRPr lang="en-US" b="0" i="1">
              <a:solidFill>
                <a:schemeClr val="tx2"/>
              </a:solidFill>
            </a:endParaRPr>
          </a:p>
          <a:p>
            <a:pPr marL="914400" lvl="1" indent="-457200"/>
            <a:endParaRPr lang="en-US" b="0">
              <a:solidFill>
                <a:srgbClr val="CC3300"/>
              </a:solidFill>
              <a:sym typeface="Wingdings" pitchFamily="2" charset="2"/>
            </a:endParaRPr>
          </a:p>
          <a:p>
            <a:pPr marL="914400" lvl="1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b="0">
                <a:sym typeface="Wingdings" pitchFamily="2" charset="2"/>
              </a:rPr>
              <a:t>3.)</a:t>
            </a:r>
            <a:r>
              <a:rPr lang="en-US" b="0" i="1">
                <a:solidFill>
                  <a:srgbClr val="CC3300"/>
                </a:solidFill>
                <a:sym typeface="Wingdings" pitchFamily="2" charset="2"/>
              </a:rPr>
              <a:t>	</a:t>
            </a:r>
            <a:r>
              <a:rPr lang="en-US" b="0">
                <a:solidFill>
                  <a:srgbClr val="CC3300"/>
                </a:solidFill>
                <a:sym typeface="Wingdings" pitchFamily="2" charset="2"/>
              </a:rPr>
              <a:t>Example: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1444625" y="2370138"/>
            <a:ext cx="55864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chemeClr val="accent2"/>
                </a:solidFill>
              </a:rPr>
              <a:t>At equivalence point, sudden increase in Ag</a:t>
            </a:r>
            <a:r>
              <a:rPr lang="en-US" sz="1600" b="0" baseline="30000">
                <a:solidFill>
                  <a:schemeClr val="accent2"/>
                </a:solidFill>
              </a:rPr>
              <a:t>+</a:t>
            </a:r>
            <a:r>
              <a:rPr lang="en-US" sz="1600" b="0">
                <a:solidFill>
                  <a:schemeClr val="accent2"/>
                </a:solidFill>
              </a:rPr>
              <a:t> concentration.</a:t>
            </a:r>
          </a:p>
          <a:p>
            <a:r>
              <a:rPr lang="en-US" sz="1600" b="0">
                <a:solidFill>
                  <a:schemeClr val="accent2"/>
                </a:solidFill>
              </a:rPr>
              <a:t>	- </a:t>
            </a:r>
            <a:r>
              <a:rPr lang="en-US" sz="1400" i="1"/>
              <a:t>All I</a:t>
            </a:r>
            <a:r>
              <a:rPr lang="en-US" sz="1400" i="1" baseline="30000"/>
              <a:t>-</a:t>
            </a:r>
            <a:r>
              <a:rPr lang="en-US" sz="1400" i="1"/>
              <a:t> has been consumed</a:t>
            </a:r>
            <a:endParaRPr lang="en-US" sz="1400" i="1" baseline="30000"/>
          </a:p>
        </p:txBody>
      </p:sp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1443038" y="3146425"/>
            <a:ext cx="654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rgbClr val="CC3300"/>
                </a:solidFill>
              </a:rPr>
              <a:t>What volume (V</a:t>
            </a:r>
            <a:r>
              <a:rPr lang="en-US" sz="1600" b="0" baseline="-25000">
                <a:solidFill>
                  <a:srgbClr val="CC3300"/>
                </a:solidFill>
              </a:rPr>
              <a:t>e</a:t>
            </a:r>
            <a:r>
              <a:rPr lang="en-US" sz="1600" b="0">
                <a:solidFill>
                  <a:srgbClr val="CC3300"/>
                </a:solidFill>
              </a:rPr>
              <a:t>) of Ag</a:t>
            </a:r>
            <a:r>
              <a:rPr lang="en-US" sz="1600" b="0" baseline="30000">
                <a:solidFill>
                  <a:srgbClr val="CC3300"/>
                </a:solidFill>
              </a:rPr>
              <a:t>+</a:t>
            </a:r>
            <a:r>
              <a:rPr lang="en-US" sz="1600" b="0">
                <a:solidFill>
                  <a:srgbClr val="CC3300"/>
                </a:solidFill>
              </a:rPr>
              <a:t> titrant is need to reach the equivalence point?</a:t>
            </a:r>
          </a:p>
        </p:txBody>
      </p:sp>
      <p:graphicFrame>
        <p:nvGraphicFramePr>
          <p:cNvPr id="3074" name="Object 8"/>
          <p:cNvGraphicFramePr>
            <a:graphicFrameLocks noChangeAspect="1"/>
          </p:cNvGraphicFramePr>
          <p:nvPr/>
        </p:nvGraphicFramePr>
        <p:xfrm>
          <a:off x="1895475" y="3792538"/>
          <a:ext cx="5486400" cy="1231900"/>
        </p:xfrm>
        <a:graphic>
          <a:graphicData uri="http://schemas.openxmlformats.org/presentationml/2006/ole">
            <p:oleObj spid="_x0000_s3074" name="Equation" r:id="rId3" imgW="3962160" imgH="888840" progId="Equation.3">
              <p:embed/>
            </p:oleObj>
          </a:graphicData>
        </a:graphic>
      </p:graphicFrame>
      <p:sp>
        <p:nvSpPr>
          <p:cNvPr id="3079" name="AutoShape 9"/>
          <p:cNvSpPr>
            <a:spLocks/>
          </p:cNvSpPr>
          <p:nvPr/>
        </p:nvSpPr>
        <p:spPr bwMode="auto">
          <a:xfrm rot="-5400000">
            <a:off x="3244850" y="2792413"/>
            <a:ext cx="171450" cy="2705100"/>
          </a:xfrm>
          <a:prstGeom prst="leftBrace">
            <a:avLst>
              <a:gd name="adj1" fmla="val 1314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3080" name="AutoShape 10"/>
          <p:cNvSpPr>
            <a:spLocks/>
          </p:cNvSpPr>
          <p:nvPr/>
        </p:nvSpPr>
        <p:spPr bwMode="auto">
          <a:xfrm rot="-5400000">
            <a:off x="6091238" y="2884488"/>
            <a:ext cx="184150" cy="2533650"/>
          </a:xfrm>
          <a:prstGeom prst="leftBrace">
            <a:avLst>
              <a:gd name="adj1" fmla="val 11465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3081" name="Text Box 11"/>
          <p:cNvSpPr txBox="1">
            <a:spLocks noChangeArrowheads="1"/>
          </p:cNvSpPr>
          <p:nvPr/>
        </p:nvSpPr>
        <p:spPr bwMode="auto">
          <a:xfrm>
            <a:off x="2997200" y="4198938"/>
            <a:ext cx="671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chemeClr val="accent2"/>
                </a:solidFill>
              </a:rPr>
              <a:t>mol I</a:t>
            </a:r>
            <a:r>
              <a:rPr lang="en-US" sz="1600" b="0" baseline="30000">
                <a:solidFill>
                  <a:schemeClr val="accent2"/>
                </a:solidFill>
              </a:rPr>
              <a:t>-</a:t>
            </a:r>
          </a:p>
        </p:txBody>
      </p:sp>
      <p:sp>
        <p:nvSpPr>
          <p:cNvPr id="3082" name="Text Box 12"/>
          <p:cNvSpPr txBox="1">
            <a:spLocks noChangeArrowheads="1"/>
          </p:cNvSpPr>
          <p:nvPr/>
        </p:nvSpPr>
        <p:spPr bwMode="auto">
          <a:xfrm>
            <a:off x="5870575" y="4189413"/>
            <a:ext cx="896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chemeClr val="accent2"/>
                </a:solidFill>
              </a:rPr>
              <a:t>mol Ag</a:t>
            </a:r>
            <a:r>
              <a:rPr lang="en-US" sz="1600" b="0" baseline="30000">
                <a:solidFill>
                  <a:schemeClr val="accent2"/>
                </a:solidFill>
              </a:rPr>
              <a:t>+</a:t>
            </a:r>
          </a:p>
        </p:txBody>
      </p:sp>
      <p:pic>
        <p:nvPicPr>
          <p:cNvPr id="3083" name="Picture 13" descr="reaction37"/>
          <p:cNvPicPr>
            <a:picLocks noChangeAspect="1" noChangeArrowheads="1"/>
          </p:cNvPicPr>
          <p:nvPr/>
        </p:nvPicPr>
        <p:blipFill>
          <a:blip r:embed="rId4"/>
          <a:srcRect t="47620"/>
          <a:stretch>
            <a:fillRect/>
          </a:stretch>
        </p:blipFill>
        <p:spPr bwMode="auto">
          <a:xfrm>
            <a:off x="1838325" y="5381625"/>
            <a:ext cx="33829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Text Box 14"/>
          <p:cNvSpPr txBox="1">
            <a:spLocks noChangeArrowheads="1"/>
          </p:cNvSpPr>
          <p:nvPr/>
        </p:nvSpPr>
        <p:spPr bwMode="auto">
          <a:xfrm>
            <a:off x="5351463" y="5535613"/>
            <a:ext cx="3646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chemeClr val="accent2"/>
                </a:solidFill>
              </a:rPr>
              <a:t>One mole of Ag</a:t>
            </a:r>
            <a:r>
              <a:rPr lang="en-US" sz="1600" b="0" baseline="30000">
                <a:solidFill>
                  <a:schemeClr val="accent2"/>
                </a:solidFill>
              </a:rPr>
              <a:t>+</a:t>
            </a:r>
            <a:r>
              <a:rPr lang="en-US" sz="1600" b="0">
                <a:solidFill>
                  <a:schemeClr val="accent2"/>
                </a:solidFill>
              </a:rPr>
              <a:t> reacts with one mol I</a:t>
            </a:r>
            <a:r>
              <a:rPr lang="en-US" sz="1600" b="0" baseline="30000">
                <a:solidFill>
                  <a:schemeClr val="accent2"/>
                </a:solidFill>
              </a:rPr>
              <a:t>-</a:t>
            </a:r>
          </a:p>
        </p:txBody>
      </p:sp>
      <p:sp>
        <p:nvSpPr>
          <p:cNvPr id="3085" name="AutoShape 15"/>
          <p:cNvSpPr>
            <a:spLocks noChangeArrowheads="1"/>
          </p:cNvSpPr>
          <p:nvPr/>
        </p:nvSpPr>
        <p:spPr bwMode="auto">
          <a:xfrm>
            <a:off x="614363" y="3992563"/>
            <a:ext cx="903287" cy="1946275"/>
          </a:xfrm>
          <a:prstGeom prst="curvedRightArrow">
            <a:avLst>
              <a:gd name="adj1" fmla="val 43093"/>
              <a:gd name="adj2" fmla="val 8618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457200" y="9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>
                <a:solidFill>
                  <a:schemeClr val="tx2"/>
                </a:solidFill>
              </a:rPr>
              <a:t>Titrations</a:t>
            </a:r>
            <a:r>
              <a:rPr lang="en-US" sz="44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234950" y="1314450"/>
            <a:ext cx="890905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0" i="1">
                <a:solidFill>
                  <a:schemeClr val="tx2"/>
                </a:solidFill>
              </a:rPr>
              <a:t>Precipitation Titration Curve</a:t>
            </a:r>
            <a:endParaRPr lang="en-US" b="0" i="1">
              <a:solidFill>
                <a:schemeClr val="tx2"/>
              </a:solidFill>
            </a:endParaRPr>
          </a:p>
          <a:p>
            <a:pPr marL="914400" lvl="1" indent="-457200"/>
            <a:endParaRPr lang="en-US" b="0">
              <a:solidFill>
                <a:srgbClr val="CC3300"/>
              </a:solidFill>
              <a:sym typeface="Wingdings" pitchFamily="2" charset="2"/>
            </a:endParaRPr>
          </a:p>
          <a:p>
            <a:pPr marL="914400" lvl="1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b="0">
                <a:sym typeface="Wingdings" pitchFamily="2" charset="2"/>
              </a:rPr>
              <a:t>4.)	</a:t>
            </a:r>
            <a:r>
              <a:rPr lang="en-US" b="0">
                <a:solidFill>
                  <a:srgbClr val="CC3300"/>
                </a:solidFill>
                <a:sym typeface="Wingdings" pitchFamily="2" charset="2"/>
              </a:rPr>
              <a:t>Three distinct regions in titration curve</a:t>
            </a: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>
                <a:sym typeface="Wingdings" pitchFamily="2" charset="2"/>
              </a:rPr>
              <a:t>Before, at and after the equivalence point.</a:t>
            </a: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endParaRPr lang="en-US" sz="1600" b="0">
              <a:sym typeface="Wingdings" pitchFamily="2" charset="2"/>
            </a:endParaRP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endParaRPr lang="en-US" b="0">
              <a:sym typeface="Wingdings" pitchFamily="2" charset="2"/>
            </a:endParaRP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endParaRPr lang="en-US" b="0">
              <a:sym typeface="Wingdings" pitchFamily="2" charset="2"/>
            </a:endParaRP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endParaRPr lang="en-US" b="0">
              <a:sym typeface="Wingdings" pitchFamily="2" charset="2"/>
            </a:endParaRP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endParaRPr lang="en-US" b="0">
              <a:sym typeface="Wingdings" pitchFamily="2" charset="2"/>
            </a:endParaRP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endParaRPr lang="en-US" b="0">
              <a:sym typeface="Wingdings" pitchFamily="2" charset="2"/>
            </a:endParaRP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endParaRPr lang="en-US" b="0">
              <a:sym typeface="Wingdings" pitchFamily="2" charset="2"/>
            </a:endParaRP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endParaRPr lang="en-US" b="0">
              <a:sym typeface="Wingdings" pitchFamily="2" charset="2"/>
            </a:endParaRP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endParaRPr lang="en-US" b="0">
              <a:sym typeface="Wingdings" pitchFamily="2" charset="2"/>
            </a:endParaRP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endParaRPr lang="en-US" b="0">
              <a:sym typeface="Wingdings" pitchFamily="2" charset="2"/>
            </a:endParaRP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endParaRPr lang="en-US" b="0">
              <a:sym typeface="Wingdings" pitchFamily="2" charset="2"/>
            </a:endParaRP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>
                <a:sym typeface="Wingdings" pitchFamily="2" charset="2"/>
              </a:rPr>
              <a:t>Before the Equivalence Point</a:t>
            </a:r>
          </a:p>
          <a:p>
            <a:pPr marL="1828800" lvl="3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-	All titrant [Ag</a:t>
            </a:r>
            <a:r>
              <a:rPr lang="en-US" sz="1400" baseline="30000">
                <a:solidFill>
                  <a:schemeClr val="accent2"/>
                </a:solidFill>
                <a:sym typeface="Wingdings" pitchFamily="2" charset="2"/>
              </a:rPr>
              <a:t>+</a:t>
            </a: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] is consumed, free [I</a:t>
            </a:r>
            <a:r>
              <a:rPr lang="en-US" sz="1400" baseline="30000">
                <a:solidFill>
                  <a:schemeClr val="accent2"/>
                </a:solidFill>
                <a:sym typeface="Wingdings" pitchFamily="2" charset="2"/>
              </a:rPr>
              <a:t>-</a:t>
            </a: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] is [I</a:t>
            </a:r>
            <a:r>
              <a:rPr lang="en-US" sz="1400" baseline="30000">
                <a:solidFill>
                  <a:schemeClr val="accent2"/>
                </a:solidFill>
                <a:sym typeface="Wingdings" pitchFamily="2" charset="2"/>
              </a:rPr>
              <a:t>-</a:t>
            </a: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] that has not been precipitated.</a:t>
            </a:r>
          </a:p>
          <a:p>
            <a:pPr marL="1828800" lvl="3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-	Negligible I</a:t>
            </a:r>
            <a:r>
              <a:rPr lang="en-US" sz="1400" baseline="30000">
                <a:solidFill>
                  <a:schemeClr val="accent2"/>
                </a:solidFill>
                <a:sym typeface="Wingdings" pitchFamily="2" charset="2"/>
              </a:rPr>
              <a:t>-</a:t>
            </a: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 from AgI(s) (K</a:t>
            </a:r>
            <a:r>
              <a:rPr lang="en-US" sz="1400" baseline="-25000">
                <a:solidFill>
                  <a:schemeClr val="accent2"/>
                </a:solidFill>
                <a:sym typeface="Wingdings" pitchFamily="2" charset="2"/>
              </a:rPr>
              <a:t>sp</a:t>
            </a: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)</a:t>
            </a:r>
          </a:p>
        </p:txBody>
      </p:sp>
      <p:pic>
        <p:nvPicPr>
          <p:cNvPr id="23556" name="Picture 6" descr="acid-base-tit"/>
          <p:cNvPicPr>
            <a:picLocks noChangeAspect="1" noChangeArrowheads="1"/>
          </p:cNvPicPr>
          <p:nvPr/>
        </p:nvPicPr>
        <p:blipFill>
          <a:blip r:embed="rId2"/>
          <a:srcRect l="48599" t="9447" b="9447"/>
          <a:stretch>
            <a:fillRect/>
          </a:stretch>
        </p:blipFill>
        <p:spPr bwMode="auto">
          <a:xfrm>
            <a:off x="2965450" y="2560638"/>
            <a:ext cx="3494088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Line 7"/>
          <p:cNvSpPr>
            <a:spLocks noChangeShapeType="1"/>
          </p:cNvSpPr>
          <p:nvPr/>
        </p:nvSpPr>
        <p:spPr bwMode="auto">
          <a:xfrm>
            <a:off x="2290763" y="4292600"/>
            <a:ext cx="1571625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1706563" y="3943350"/>
            <a:ext cx="760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chemeClr val="accent2"/>
                </a:solidFill>
              </a:rPr>
              <a:t>before</a:t>
            </a:r>
            <a:endParaRPr lang="en-US" sz="1600" b="0" baseline="30000">
              <a:solidFill>
                <a:schemeClr val="accent2"/>
              </a:solidFill>
            </a:endParaRPr>
          </a:p>
        </p:txBody>
      </p:sp>
      <p:sp>
        <p:nvSpPr>
          <p:cNvPr id="23559" name="Text Box 9"/>
          <p:cNvSpPr txBox="1">
            <a:spLocks noChangeArrowheads="1"/>
          </p:cNvSpPr>
          <p:nvPr/>
        </p:nvSpPr>
        <p:spPr bwMode="auto">
          <a:xfrm>
            <a:off x="6840538" y="2298700"/>
            <a:ext cx="592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chemeClr val="accent2"/>
                </a:solidFill>
              </a:rPr>
              <a:t>after</a:t>
            </a:r>
            <a:endParaRPr lang="en-US" sz="1600" b="0" baseline="30000">
              <a:solidFill>
                <a:schemeClr val="accent2"/>
              </a:solidFill>
            </a:endParaRPr>
          </a:p>
        </p:txBody>
      </p:sp>
      <p:sp>
        <p:nvSpPr>
          <p:cNvPr id="23560" name="Line 10"/>
          <p:cNvSpPr>
            <a:spLocks noChangeShapeType="1"/>
          </p:cNvSpPr>
          <p:nvPr/>
        </p:nvSpPr>
        <p:spPr bwMode="auto">
          <a:xfrm flipH="1">
            <a:off x="5788025" y="2516188"/>
            <a:ext cx="1074738" cy="36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23561" name="Text Box 11"/>
          <p:cNvSpPr txBox="1">
            <a:spLocks noChangeArrowheads="1"/>
          </p:cNvSpPr>
          <p:nvPr/>
        </p:nvSpPr>
        <p:spPr bwMode="auto">
          <a:xfrm>
            <a:off x="6615113" y="3697288"/>
            <a:ext cx="354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chemeClr val="accent2"/>
                </a:solidFill>
              </a:rPr>
              <a:t>at</a:t>
            </a:r>
            <a:endParaRPr lang="en-US" sz="1600" b="0" baseline="30000">
              <a:solidFill>
                <a:schemeClr val="accent2"/>
              </a:solidFill>
            </a:endParaRPr>
          </a:p>
        </p:txBody>
      </p:sp>
      <p:sp>
        <p:nvSpPr>
          <p:cNvPr id="23562" name="Line 12"/>
          <p:cNvSpPr>
            <a:spLocks noChangeShapeType="1"/>
          </p:cNvSpPr>
          <p:nvPr/>
        </p:nvSpPr>
        <p:spPr bwMode="auto">
          <a:xfrm flipH="1" flipV="1">
            <a:off x="6002338" y="3808413"/>
            <a:ext cx="623887" cy="74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23563" name="Text Box 13"/>
          <p:cNvSpPr txBox="1">
            <a:spLocks noChangeArrowheads="1"/>
          </p:cNvSpPr>
          <p:nvPr/>
        </p:nvSpPr>
        <p:spPr bwMode="auto">
          <a:xfrm>
            <a:off x="2371725" y="6443663"/>
            <a:ext cx="4981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 i="1">
                <a:solidFill>
                  <a:srgbClr val="CC3300"/>
                </a:solidFill>
              </a:rPr>
              <a:t>Moles of I</a:t>
            </a:r>
            <a:r>
              <a:rPr lang="en-US" sz="1600" b="0" i="1" baseline="30000">
                <a:solidFill>
                  <a:srgbClr val="CC3300"/>
                </a:solidFill>
              </a:rPr>
              <a:t>-</a:t>
            </a:r>
            <a:r>
              <a:rPr lang="en-US" sz="1600" b="0" i="1">
                <a:solidFill>
                  <a:srgbClr val="CC3300"/>
                </a:solidFill>
              </a:rPr>
              <a:t> = original moles of I</a:t>
            </a:r>
            <a:r>
              <a:rPr lang="en-US" sz="1600" b="0" i="1" baseline="30000">
                <a:solidFill>
                  <a:srgbClr val="CC3300"/>
                </a:solidFill>
              </a:rPr>
              <a:t>-</a:t>
            </a:r>
            <a:r>
              <a:rPr lang="en-US" sz="1600" b="0" i="1">
                <a:solidFill>
                  <a:srgbClr val="CC3300"/>
                </a:solidFill>
              </a:rPr>
              <a:t> - moles of Ag</a:t>
            </a:r>
            <a:r>
              <a:rPr lang="en-US" sz="1600" b="0" i="1" baseline="30000">
                <a:solidFill>
                  <a:srgbClr val="CC3300"/>
                </a:solidFill>
              </a:rPr>
              <a:t>+</a:t>
            </a:r>
            <a:r>
              <a:rPr lang="en-US" sz="1600" b="0" i="1">
                <a:solidFill>
                  <a:srgbClr val="CC3300"/>
                </a:solidFill>
              </a:rPr>
              <a:t> added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457200" y="9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>
                <a:solidFill>
                  <a:schemeClr val="tx2"/>
                </a:solidFill>
              </a:rPr>
              <a:t>Titrations</a:t>
            </a:r>
            <a:r>
              <a:rPr lang="en-US" sz="44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234950" y="1314450"/>
            <a:ext cx="89090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0" i="1">
                <a:solidFill>
                  <a:schemeClr val="tx2"/>
                </a:solidFill>
              </a:rPr>
              <a:t>Precipitation Titration Curve</a:t>
            </a:r>
            <a:endParaRPr lang="en-US" b="0" i="1">
              <a:solidFill>
                <a:schemeClr val="tx2"/>
              </a:solidFill>
            </a:endParaRPr>
          </a:p>
          <a:p>
            <a:pPr marL="914400" lvl="1" indent="-457200"/>
            <a:endParaRPr lang="en-US" b="0">
              <a:solidFill>
                <a:srgbClr val="CC3300"/>
              </a:solidFill>
              <a:sym typeface="Wingdings" pitchFamily="2" charset="2"/>
            </a:endParaRPr>
          </a:p>
          <a:p>
            <a:pPr marL="914400" lvl="1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b="0">
                <a:sym typeface="Wingdings" pitchFamily="2" charset="2"/>
              </a:rPr>
              <a:t>4.)	</a:t>
            </a:r>
            <a:r>
              <a:rPr lang="en-US" b="0">
                <a:solidFill>
                  <a:srgbClr val="CC3300"/>
                </a:solidFill>
                <a:sym typeface="Wingdings" pitchFamily="2" charset="2"/>
              </a:rPr>
              <a:t>Three distinct regions in titration curve</a:t>
            </a: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>
                <a:sym typeface="Wingdings" pitchFamily="2" charset="2"/>
              </a:rPr>
              <a:t>Before the Equivalence Point</a:t>
            </a:r>
          </a:p>
          <a:p>
            <a:pPr marL="1828800" lvl="3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-	Concentration of Ag</a:t>
            </a:r>
            <a:r>
              <a:rPr lang="en-US" sz="1400" baseline="30000">
                <a:solidFill>
                  <a:schemeClr val="accent2"/>
                </a:solidFill>
                <a:sym typeface="Wingdings" pitchFamily="2" charset="2"/>
              </a:rPr>
              <a:t>+</a:t>
            </a: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 is governed by K</a:t>
            </a:r>
            <a:r>
              <a:rPr lang="en-US" sz="1400" baseline="-25000">
                <a:solidFill>
                  <a:schemeClr val="accent2"/>
                </a:solidFill>
                <a:sym typeface="Wingdings" pitchFamily="2" charset="2"/>
              </a:rPr>
              <a:t>sp</a:t>
            </a:r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1101725" y="2960688"/>
            <a:ext cx="7038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/>
              <a:t>Consider the titration of 25.00 mL of 0.1000M I</a:t>
            </a:r>
            <a:r>
              <a:rPr lang="en-US" sz="1600" b="0" baseline="30000"/>
              <a:t>-</a:t>
            </a:r>
            <a:r>
              <a:rPr lang="en-US" sz="1600" b="0"/>
              <a:t> with 10 mL of 0.05000M Ag</a:t>
            </a:r>
            <a:r>
              <a:rPr lang="en-US" sz="1600" b="0" baseline="30000"/>
              <a:t>+</a:t>
            </a: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1952625" y="3378200"/>
            <a:ext cx="4981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 i="1">
                <a:solidFill>
                  <a:srgbClr val="CC3300"/>
                </a:solidFill>
              </a:rPr>
              <a:t>Moles of I</a:t>
            </a:r>
            <a:r>
              <a:rPr lang="en-US" sz="1600" b="0" i="1" baseline="30000">
                <a:solidFill>
                  <a:srgbClr val="CC3300"/>
                </a:solidFill>
              </a:rPr>
              <a:t>-</a:t>
            </a:r>
            <a:r>
              <a:rPr lang="en-US" sz="1600" b="0" i="1">
                <a:solidFill>
                  <a:srgbClr val="CC3300"/>
                </a:solidFill>
              </a:rPr>
              <a:t> = original moles of I</a:t>
            </a:r>
            <a:r>
              <a:rPr lang="en-US" sz="1600" b="0" i="1" baseline="30000">
                <a:solidFill>
                  <a:srgbClr val="CC3300"/>
                </a:solidFill>
              </a:rPr>
              <a:t>-</a:t>
            </a:r>
            <a:r>
              <a:rPr lang="en-US" sz="1600" b="0" i="1">
                <a:solidFill>
                  <a:srgbClr val="CC3300"/>
                </a:solidFill>
              </a:rPr>
              <a:t> - moles of Ag</a:t>
            </a:r>
            <a:r>
              <a:rPr lang="en-US" sz="1600" b="0" i="1" baseline="30000">
                <a:solidFill>
                  <a:srgbClr val="CC3300"/>
                </a:solidFill>
              </a:rPr>
              <a:t>+</a:t>
            </a:r>
            <a:r>
              <a:rPr lang="en-US" sz="1600" b="0" i="1">
                <a:solidFill>
                  <a:srgbClr val="CC3300"/>
                </a:solidFill>
              </a:rPr>
              <a:t> added</a:t>
            </a:r>
          </a:p>
        </p:txBody>
      </p:sp>
      <p:graphicFrame>
        <p:nvGraphicFramePr>
          <p:cNvPr id="4098" name="Object 8"/>
          <p:cNvGraphicFramePr>
            <a:graphicFrameLocks noChangeAspect="1"/>
          </p:cNvGraphicFramePr>
          <p:nvPr/>
        </p:nvGraphicFramePr>
        <p:xfrm>
          <a:off x="138113" y="3771900"/>
          <a:ext cx="8767762" cy="349250"/>
        </p:xfrm>
        <a:graphic>
          <a:graphicData uri="http://schemas.openxmlformats.org/presentationml/2006/ole">
            <p:oleObj spid="_x0000_s4098" name="Equation" r:id="rId3" imgW="6057720" imgH="241200" progId="Equation.3">
              <p:embed/>
            </p:oleObj>
          </a:graphicData>
        </a:graphic>
      </p:graphicFrame>
      <p:sp>
        <p:nvSpPr>
          <p:cNvPr id="222217" name="Text Box 9"/>
          <p:cNvSpPr txBox="1">
            <a:spLocks noChangeArrowheads="1"/>
          </p:cNvSpPr>
          <p:nvPr/>
        </p:nvSpPr>
        <p:spPr bwMode="auto">
          <a:xfrm>
            <a:off x="1965325" y="4337050"/>
            <a:ext cx="4981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 i="1">
                <a:solidFill>
                  <a:srgbClr val="CC3300"/>
                </a:solidFill>
              </a:rPr>
              <a:t>Volume is 0.3500 L ( 25.00 mL + 10.00 mL)</a:t>
            </a:r>
          </a:p>
        </p:txBody>
      </p:sp>
      <p:graphicFrame>
        <p:nvGraphicFramePr>
          <p:cNvPr id="222219" name="Object 11"/>
          <p:cNvGraphicFramePr>
            <a:graphicFrameLocks noChangeAspect="1"/>
          </p:cNvGraphicFramePr>
          <p:nvPr/>
        </p:nvGraphicFramePr>
        <p:xfrm>
          <a:off x="93663" y="4818063"/>
          <a:ext cx="4302125" cy="644525"/>
        </p:xfrm>
        <a:graphic>
          <a:graphicData uri="http://schemas.openxmlformats.org/presentationml/2006/ole">
            <p:oleObj spid="_x0000_s4099" name="Equation" r:id="rId4" imgW="2971800" imgH="444240" progId="Equation.3">
              <p:embed/>
            </p:oleObj>
          </a:graphicData>
        </a:graphic>
      </p:graphicFrame>
      <p:sp>
        <p:nvSpPr>
          <p:cNvPr id="222220" name="Text Box 12"/>
          <p:cNvSpPr txBox="1">
            <a:spLocks noChangeArrowheads="1"/>
          </p:cNvSpPr>
          <p:nvPr/>
        </p:nvSpPr>
        <p:spPr bwMode="auto">
          <a:xfrm>
            <a:off x="2051050" y="5586413"/>
            <a:ext cx="4981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 i="1">
                <a:solidFill>
                  <a:srgbClr val="CC3300"/>
                </a:solidFill>
              </a:rPr>
              <a:t>Concentration of Ag</a:t>
            </a:r>
            <a:r>
              <a:rPr lang="en-US" sz="1600" b="0" i="1" baseline="30000">
                <a:solidFill>
                  <a:srgbClr val="CC3300"/>
                </a:solidFill>
              </a:rPr>
              <a:t>+</a:t>
            </a:r>
            <a:r>
              <a:rPr lang="en-US" sz="1600" b="0" i="1">
                <a:solidFill>
                  <a:srgbClr val="CC3300"/>
                </a:solidFill>
              </a:rPr>
              <a:t> in equilibrium with this much I</a:t>
            </a:r>
            <a:r>
              <a:rPr lang="en-US" sz="1600" b="0" i="1" baseline="30000">
                <a:solidFill>
                  <a:srgbClr val="CC3300"/>
                </a:solidFill>
              </a:rPr>
              <a:t>-</a:t>
            </a:r>
          </a:p>
        </p:txBody>
      </p:sp>
      <p:graphicFrame>
        <p:nvGraphicFramePr>
          <p:cNvPr id="222221" name="Object 13"/>
          <p:cNvGraphicFramePr>
            <a:graphicFrameLocks noChangeAspect="1"/>
          </p:cNvGraphicFramePr>
          <p:nvPr/>
        </p:nvGraphicFramePr>
        <p:xfrm>
          <a:off x="171450" y="6027738"/>
          <a:ext cx="3963988" cy="673100"/>
        </p:xfrm>
        <a:graphic>
          <a:graphicData uri="http://schemas.openxmlformats.org/presentationml/2006/ole">
            <p:oleObj spid="_x0000_s4100" name="Equation" r:id="rId5" imgW="269208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7" grpId="0"/>
      <p:bldP spid="2222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6" descr="Titolazio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75" y="1373188"/>
            <a:ext cx="3475038" cy="400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457200" y="9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>
                <a:solidFill>
                  <a:schemeClr val="tx2"/>
                </a:solidFill>
              </a:rPr>
              <a:t>Titrations</a:t>
            </a:r>
            <a:r>
              <a:rPr lang="en-US" sz="44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79375" y="1258888"/>
            <a:ext cx="6083300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0" i="1">
                <a:solidFill>
                  <a:schemeClr val="tx2"/>
                </a:solidFill>
              </a:rPr>
              <a:t>Introduction</a:t>
            </a:r>
          </a:p>
          <a:p>
            <a:pPr marL="457200" indent="-457200"/>
            <a:endParaRPr lang="en-US" b="0" i="1">
              <a:solidFill>
                <a:schemeClr val="tx2"/>
              </a:solidFill>
            </a:endParaRPr>
          </a:p>
          <a:p>
            <a:pPr marL="914400" lvl="1" indent="-457200"/>
            <a:r>
              <a:rPr lang="en-US" b="0"/>
              <a:t>2.)</a:t>
            </a:r>
            <a:r>
              <a:rPr lang="en-US" sz="1600" b="0"/>
              <a:t>	</a:t>
            </a:r>
            <a:r>
              <a:rPr lang="en-US" b="0">
                <a:solidFill>
                  <a:srgbClr val="CC3300"/>
                </a:solidFill>
              </a:rPr>
              <a:t>Volumetric analysis</a:t>
            </a: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/>
              <a:t>Procedures in which we measure the volume of reagent needed to react with an analyte</a:t>
            </a: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endParaRPr lang="en-US" sz="1600" b="0" i="1"/>
          </a:p>
          <a:p>
            <a:pPr marL="914400" lvl="1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b="0"/>
              <a:t>3.)	</a:t>
            </a:r>
            <a:r>
              <a:rPr lang="en-US" b="0">
                <a:solidFill>
                  <a:srgbClr val="CC3300"/>
                </a:solidFill>
              </a:rPr>
              <a:t>Titration</a:t>
            </a:r>
            <a:endParaRPr lang="en-US" sz="2000"/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/>
              <a:t>Increments of reagent solution (titrant) are added to analyte until reaction is complete.</a:t>
            </a:r>
          </a:p>
          <a:p>
            <a:pPr marL="1828800" lvl="3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sz="1400"/>
              <a:t>-</a:t>
            </a:r>
            <a:r>
              <a:rPr lang="en-US" sz="1400">
                <a:solidFill>
                  <a:schemeClr val="accent2"/>
                </a:solidFill>
              </a:rPr>
              <a:t>	Usually using a buret</a:t>
            </a: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endParaRPr lang="en-US" sz="1600" b="0"/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/>
              <a:t>Calculate quantity of analyte from the amount of titrant added.</a:t>
            </a: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endParaRPr lang="en-US" sz="1400" b="0"/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/>
              <a:t>Requires large equilibrium constant</a:t>
            </a: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/>
              <a:t>Requires rapid reaction</a:t>
            </a:r>
          </a:p>
          <a:p>
            <a:pPr marL="1828800" lvl="3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b="0"/>
              <a:t>-	</a:t>
            </a:r>
            <a:r>
              <a:rPr lang="en-US" sz="1400">
                <a:solidFill>
                  <a:schemeClr val="accent2"/>
                </a:solidFill>
              </a:rPr>
              <a:t>Titrant is rapidly consumed by analyte</a:t>
            </a:r>
            <a:r>
              <a:rPr lang="en-US" b="0"/>
              <a:t> </a:t>
            </a:r>
            <a:r>
              <a:rPr lang="en-US" sz="1600" b="0"/>
              <a:t> </a:t>
            </a:r>
            <a:endParaRPr lang="en-US" b="0">
              <a:solidFill>
                <a:srgbClr val="CC3300"/>
              </a:solidFill>
              <a:sym typeface="Wingdings" pitchFamily="2" charset="2"/>
            </a:endParaRPr>
          </a:p>
        </p:txBody>
      </p:sp>
      <p:sp>
        <p:nvSpPr>
          <p:cNvPr id="10245" name="Text Box 47"/>
          <p:cNvSpPr txBox="1">
            <a:spLocks noChangeArrowheads="1"/>
          </p:cNvSpPr>
          <p:nvPr/>
        </p:nvSpPr>
        <p:spPr bwMode="auto">
          <a:xfrm>
            <a:off x="1898650" y="6099175"/>
            <a:ext cx="3795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u="sng">
                <a:solidFill>
                  <a:srgbClr val="CC3300"/>
                </a:solidFill>
              </a:rPr>
              <a:t>Controlled Chemical Reaction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44" name="Rectangle 12"/>
          <p:cNvSpPr>
            <a:spLocks noChangeArrowheads="1"/>
          </p:cNvSpPr>
          <p:nvPr/>
        </p:nvSpPr>
        <p:spPr bwMode="auto">
          <a:xfrm>
            <a:off x="1936750" y="6045200"/>
            <a:ext cx="376238" cy="280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223245" name="Rectangle 13"/>
          <p:cNvSpPr>
            <a:spLocks noChangeArrowheads="1"/>
          </p:cNvSpPr>
          <p:nvPr/>
        </p:nvSpPr>
        <p:spPr bwMode="auto">
          <a:xfrm>
            <a:off x="7272338" y="6002338"/>
            <a:ext cx="344487" cy="3444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223240" name="Rectangle 8"/>
          <p:cNvSpPr>
            <a:spLocks noChangeArrowheads="1"/>
          </p:cNvSpPr>
          <p:nvPr/>
        </p:nvSpPr>
        <p:spPr bwMode="auto">
          <a:xfrm>
            <a:off x="3022600" y="3581400"/>
            <a:ext cx="301625" cy="323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223241" name="Rectangle 9"/>
          <p:cNvSpPr>
            <a:spLocks noChangeArrowheads="1"/>
          </p:cNvSpPr>
          <p:nvPr/>
        </p:nvSpPr>
        <p:spPr bwMode="auto">
          <a:xfrm>
            <a:off x="4595813" y="3582988"/>
            <a:ext cx="301625" cy="323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graphicFrame>
        <p:nvGraphicFramePr>
          <p:cNvPr id="5122" name="Object 7"/>
          <p:cNvGraphicFramePr>
            <a:graphicFrameLocks noChangeAspect="1"/>
          </p:cNvGraphicFramePr>
          <p:nvPr/>
        </p:nvGraphicFramePr>
        <p:xfrm>
          <a:off x="465138" y="3562350"/>
          <a:ext cx="4411662" cy="355600"/>
        </p:xfrm>
        <a:graphic>
          <a:graphicData uri="http://schemas.openxmlformats.org/presentationml/2006/ole">
            <p:oleObj spid="_x0000_s5122" name="Equation" r:id="rId3" imgW="2997000" imgH="241200" progId="Equation.3">
              <p:embed/>
            </p:oleObj>
          </a:graphicData>
        </a:graphic>
      </p:graphicFrame>
      <p:sp>
        <p:nvSpPr>
          <p:cNvPr id="5128" name="Rectangle 4"/>
          <p:cNvSpPr>
            <a:spLocks noChangeArrowheads="1"/>
          </p:cNvSpPr>
          <p:nvPr/>
        </p:nvSpPr>
        <p:spPr bwMode="auto">
          <a:xfrm>
            <a:off x="457200" y="9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>
                <a:solidFill>
                  <a:schemeClr val="tx2"/>
                </a:solidFill>
              </a:rPr>
              <a:t>Titrations</a:t>
            </a:r>
            <a:r>
              <a:rPr lang="en-US" sz="44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129" name="Text Box 5"/>
          <p:cNvSpPr txBox="1">
            <a:spLocks noChangeArrowheads="1"/>
          </p:cNvSpPr>
          <p:nvPr/>
        </p:nvSpPr>
        <p:spPr bwMode="auto">
          <a:xfrm>
            <a:off x="234950" y="1314450"/>
            <a:ext cx="890905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0" i="1">
                <a:solidFill>
                  <a:schemeClr val="tx2"/>
                </a:solidFill>
              </a:rPr>
              <a:t>Precipitation Titration Curve</a:t>
            </a:r>
            <a:endParaRPr lang="en-US" b="0" i="1">
              <a:solidFill>
                <a:schemeClr val="tx2"/>
              </a:solidFill>
            </a:endParaRPr>
          </a:p>
          <a:p>
            <a:pPr marL="914400" lvl="1" indent="-457200"/>
            <a:endParaRPr lang="en-US" b="0">
              <a:solidFill>
                <a:srgbClr val="CC3300"/>
              </a:solidFill>
              <a:sym typeface="Wingdings" pitchFamily="2" charset="2"/>
            </a:endParaRPr>
          </a:p>
          <a:p>
            <a:pPr marL="914400" lvl="1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b="0">
                <a:sym typeface="Wingdings" pitchFamily="2" charset="2"/>
              </a:rPr>
              <a:t>4.)	</a:t>
            </a:r>
            <a:r>
              <a:rPr lang="en-US" b="0">
                <a:solidFill>
                  <a:srgbClr val="CC3300"/>
                </a:solidFill>
                <a:sym typeface="Wingdings" pitchFamily="2" charset="2"/>
              </a:rPr>
              <a:t>Three distinct regions in titration curve</a:t>
            </a: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>
                <a:sym typeface="Wingdings" pitchFamily="2" charset="2"/>
              </a:rPr>
              <a:t>Before the Equivalence Point</a:t>
            </a:r>
          </a:p>
          <a:p>
            <a:pPr marL="1828800" lvl="3" indent="-457200">
              <a:buClr>
                <a:srgbClr val="CC3300"/>
              </a:buClr>
              <a:buSzPct val="60000"/>
            </a:pPr>
            <a:r>
              <a:rPr lang="en-US" sz="1400">
                <a:sym typeface="Wingdings" pitchFamily="2" charset="2"/>
              </a:rPr>
              <a:t>-</a:t>
            </a: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	Concentration of Ag</a:t>
            </a:r>
            <a:r>
              <a:rPr lang="en-US" sz="1400" baseline="30000">
                <a:solidFill>
                  <a:schemeClr val="accent2"/>
                </a:solidFill>
                <a:sym typeface="Wingdings" pitchFamily="2" charset="2"/>
              </a:rPr>
              <a:t>+</a:t>
            </a: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 is governed by K</a:t>
            </a:r>
            <a:r>
              <a:rPr lang="en-US" sz="1400" baseline="-25000">
                <a:solidFill>
                  <a:schemeClr val="accent2"/>
                </a:solidFill>
                <a:sym typeface="Wingdings" pitchFamily="2" charset="2"/>
              </a:rPr>
              <a:t>sp</a:t>
            </a:r>
          </a:p>
          <a:p>
            <a:pPr marL="1828800" lvl="3" indent="-457200">
              <a:buClr>
                <a:srgbClr val="CC3300"/>
              </a:buClr>
              <a:buSzPct val="60000"/>
              <a:buFontTx/>
              <a:buChar char="-"/>
            </a:pPr>
            <a:endParaRPr lang="en-US" sz="1400" baseline="-25000">
              <a:solidFill>
                <a:schemeClr val="accent2"/>
              </a:solidFill>
              <a:sym typeface="Wingdings" pitchFamily="2" charset="2"/>
            </a:endParaRPr>
          </a:p>
          <a:p>
            <a:pPr marL="1828800" lvl="3" indent="-457200">
              <a:buClr>
                <a:srgbClr val="CC3300"/>
              </a:buClr>
              <a:buSzPct val="60000"/>
              <a:buFontTx/>
              <a:buChar char="-"/>
            </a:pPr>
            <a:endParaRPr lang="en-US" sz="1400" baseline="-25000">
              <a:solidFill>
                <a:schemeClr val="accent2"/>
              </a:solidFill>
              <a:sym typeface="Wingdings" pitchFamily="2" charset="2"/>
            </a:endParaRPr>
          </a:p>
          <a:p>
            <a:pPr marL="1828800" lvl="3" indent="-457200">
              <a:buClr>
                <a:srgbClr val="CC3300"/>
              </a:buClr>
              <a:buSzPct val="60000"/>
              <a:buFontTx/>
              <a:buChar char="-"/>
            </a:pPr>
            <a:endParaRPr lang="en-US" sz="1400" baseline="-25000">
              <a:solidFill>
                <a:schemeClr val="accent2"/>
              </a:solidFill>
              <a:sym typeface="Wingdings" pitchFamily="2" charset="2"/>
            </a:endParaRPr>
          </a:p>
          <a:p>
            <a:pPr marL="1828800" lvl="3" indent="-457200">
              <a:buClr>
                <a:srgbClr val="CC3300"/>
              </a:buClr>
              <a:buSzPct val="60000"/>
              <a:buFontTx/>
              <a:buChar char="-"/>
            </a:pPr>
            <a:endParaRPr lang="en-US" sz="1400" baseline="-25000">
              <a:solidFill>
                <a:schemeClr val="accent2"/>
              </a:solidFill>
              <a:sym typeface="Wingdings" pitchFamily="2" charset="2"/>
            </a:endParaRPr>
          </a:p>
          <a:p>
            <a:pPr marL="1828800" lvl="3" indent="-457200">
              <a:buClr>
                <a:srgbClr val="CC3300"/>
              </a:buClr>
              <a:buSzPct val="60000"/>
              <a:buFontTx/>
              <a:buChar char="-"/>
            </a:pPr>
            <a:endParaRPr lang="en-US" sz="1400" baseline="-25000">
              <a:solidFill>
                <a:schemeClr val="accent2"/>
              </a:solidFill>
              <a:sym typeface="Wingdings" pitchFamily="2" charset="2"/>
            </a:endParaRPr>
          </a:p>
          <a:p>
            <a:pPr marL="1828800" lvl="3" indent="-457200">
              <a:buClr>
                <a:srgbClr val="CC3300"/>
              </a:buClr>
              <a:buSzPct val="60000"/>
              <a:buFontTx/>
              <a:buChar char="-"/>
            </a:pPr>
            <a:endParaRPr lang="en-US" sz="1400" baseline="-25000">
              <a:solidFill>
                <a:schemeClr val="accent2"/>
              </a:solidFill>
              <a:sym typeface="Wingdings" pitchFamily="2" charset="2"/>
            </a:endParaRPr>
          </a:p>
          <a:p>
            <a:pPr marL="1828800" lvl="3" indent="-457200">
              <a:buClr>
                <a:srgbClr val="CC3300"/>
              </a:buClr>
              <a:buSzPct val="60000"/>
              <a:buFontTx/>
              <a:buChar char="-"/>
            </a:pPr>
            <a:endParaRPr lang="en-US" sz="1400" baseline="-25000">
              <a:solidFill>
                <a:schemeClr val="accent2"/>
              </a:solidFill>
              <a:sym typeface="Wingdings" pitchFamily="2" charset="2"/>
            </a:endParaRPr>
          </a:p>
          <a:p>
            <a:pPr marL="1828800" lvl="3" indent="-457200">
              <a:buClr>
                <a:srgbClr val="CC3300"/>
              </a:buClr>
              <a:buSzPct val="60000"/>
              <a:buFontTx/>
              <a:buChar char="-"/>
            </a:pPr>
            <a:endParaRPr lang="en-US" sz="1400" baseline="-25000">
              <a:solidFill>
                <a:schemeClr val="accent2"/>
              </a:solidFill>
              <a:sym typeface="Wingdings" pitchFamily="2" charset="2"/>
            </a:endParaRPr>
          </a:p>
          <a:p>
            <a:pPr marL="1828800" lvl="3" indent="-457200">
              <a:buClr>
                <a:srgbClr val="CC3300"/>
              </a:buClr>
              <a:buSzPct val="60000"/>
              <a:buFontTx/>
              <a:buChar char="-"/>
            </a:pPr>
            <a:endParaRPr lang="en-US" sz="1400" baseline="-25000">
              <a:solidFill>
                <a:schemeClr val="accent2"/>
              </a:solidFill>
              <a:sym typeface="Wingdings" pitchFamily="2" charset="2"/>
            </a:endParaRPr>
          </a:p>
          <a:p>
            <a:pPr marL="1828800" lvl="3" indent="-457200">
              <a:buClr>
                <a:srgbClr val="CC3300"/>
              </a:buClr>
              <a:buSzPct val="60000"/>
              <a:buFontTx/>
              <a:buChar char="-"/>
            </a:pPr>
            <a:endParaRPr lang="en-US" sz="1400" baseline="-25000">
              <a:solidFill>
                <a:schemeClr val="accent2"/>
              </a:solidFill>
              <a:sym typeface="Wingdings" pitchFamily="2" charset="2"/>
            </a:endParaRPr>
          </a:p>
          <a:p>
            <a:pPr marL="1828800" lvl="3" indent="-457200">
              <a:buClr>
                <a:srgbClr val="CC3300"/>
              </a:buClr>
              <a:buSzPct val="60000"/>
              <a:buFontTx/>
              <a:buChar char="-"/>
            </a:pPr>
            <a:endParaRPr lang="en-US" sz="1400" baseline="-25000">
              <a:solidFill>
                <a:schemeClr val="accent2"/>
              </a:solidFill>
              <a:sym typeface="Wingdings" pitchFamily="2" charset="2"/>
            </a:endParaRPr>
          </a:p>
          <a:p>
            <a:pPr marL="1828800" lvl="3" indent="-457200">
              <a:buClr>
                <a:srgbClr val="CC3300"/>
              </a:buClr>
              <a:buSzPct val="60000"/>
              <a:buFontTx/>
              <a:buChar char="-"/>
            </a:pPr>
            <a:endParaRPr lang="en-US" sz="1400" baseline="-25000">
              <a:solidFill>
                <a:schemeClr val="accent2"/>
              </a:solidFill>
              <a:sym typeface="Wingdings" pitchFamily="2" charset="2"/>
            </a:endParaRP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>
                <a:sym typeface="Wingdings" pitchFamily="2" charset="2"/>
              </a:rPr>
              <a:t>At Equivalence Point</a:t>
            </a: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sz="1600" b="0">
                <a:sym typeface="Wingdings" pitchFamily="2" charset="2"/>
              </a:rPr>
              <a:t>	</a:t>
            </a:r>
            <a:r>
              <a:rPr lang="en-US" sz="1400">
                <a:sym typeface="Wingdings" pitchFamily="2" charset="2"/>
              </a:rPr>
              <a:t>-	</a:t>
            </a: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added </a:t>
            </a:r>
            <a:r>
              <a:rPr lang="en-US" sz="1400" i="1" u="sng">
                <a:solidFill>
                  <a:schemeClr val="accent2"/>
                </a:solidFill>
                <a:sym typeface="Wingdings" pitchFamily="2" charset="2"/>
              </a:rPr>
              <a:t>exactly</a:t>
            </a: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 enough Ag</a:t>
            </a:r>
            <a:r>
              <a:rPr lang="en-US" sz="1400" baseline="30000">
                <a:solidFill>
                  <a:schemeClr val="accent2"/>
                </a:solidFill>
                <a:sym typeface="Wingdings" pitchFamily="2" charset="2"/>
              </a:rPr>
              <a:t>+</a:t>
            </a: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 to react with </a:t>
            </a:r>
            <a:r>
              <a:rPr lang="en-US" sz="1400" i="1" u="sng">
                <a:solidFill>
                  <a:schemeClr val="accent2"/>
                </a:solidFill>
                <a:sym typeface="Wingdings" pitchFamily="2" charset="2"/>
              </a:rPr>
              <a:t>all</a:t>
            </a: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 I</a:t>
            </a:r>
            <a:r>
              <a:rPr lang="en-US" sz="1400" baseline="30000">
                <a:solidFill>
                  <a:schemeClr val="accent2"/>
                </a:solidFill>
                <a:sym typeface="Wingdings" pitchFamily="2" charset="2"/>
              </a:rPr>
              <a:t>-</a:t>
            </a: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sz="1400" baseline="30000">
                <a:solidFill>
                  <a:schemeClr val="accent2"/>
                </a:solidFill>
                <a:sym typeface="Wingdings" pitchFamily="2" charset="2"/>
              </a:rPr>
              <a:t>	</a:t>
            </a:r>
            <a:r>
              <a:rPr lang="en-US" sz="1400">
                <a:sym typeface="Wingdings" pitchFamily="2" charset="2"/>
              </a:rPr>
              <a:t>-</a:t>
            </a: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	[Ag</a:t>
            </a:r>
            <a:r>
              <a:rPr lang="en-US" sz="1400" baseline="30000">
                <a:solidFill>
                  <a:schemeClr val="accent2"/>
                </a:solidFill>
                <a:sym typeface="Wingdings" pitchFamily="2" charset="2"/>
              </a:rPr>
              <a:t>+</a:t>
            </a: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] independent of the original concentrations</a:t>
            </a: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	</a:t>
            </a:r>
            <a:r>
              <a:rPr lang="en-US" sz="1400">
                <a:sym typeface="Wingdings" pitchFamily="2" charset="2"/>
              </a:rPr>
              <a:t>-</a:t>
            </a: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	[Ag</a:t>
            </a:r>
            <a:r>
              <a:rPr lang="en-US" sz="1400" baseline="30000">
                <a:solidFill>
                  <a:schemeClr val="accent2"/>
                </a:solidFill>
                <a:sym typeface="Wingdings" pitchFamily="2" charset="2"/>
              </a:rPr>
              <a:t>+</a:t>
            </a: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] dependent on K</a:t>
            </a:r>
            <a:r>
              <a:rPr lang="en-US" sz="1400" baseline="-25000">
                <a:solidFill>
                  <a:schemeClr val="accent2"/>
                </a:solidFill>
                <a:sym typeface="Wingdings" pitchFamily="2" charset="2"/>
              </a:rPr>
              <a:t>sp</a:t>
            </a:r>
          </a:p>
        </p:txBody>
      </p:sp>
      <p:sp>
        <p:nvSpPr>
          <p:cNvPr id="5130" name="Text Box 6"/>
          <p:cNvSpPr txBox="1">
            <a:spLocks noChangeArrowheads="1"/>
          </p:cNvSpPr>
          <p:nvPr/>
        </p:nvSpPr>
        <p:spPr bwMode="auto">
          <a:xfrm>
            <a:off x="1739900" y="2994025"/>
            <a:ext cx="4981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 i="1">
                <a:solidFill>
                  <a:srgbClr val="CC3300"/>
                </a:solidFill>
              </a:rPr>
              <a:t>p function</a:t>
            </a:r>
            <a:endParaRPr lang="en-US" sz="1600" b="0" i="1" baseline="30000">
              <a:solidFill>
                <a:srgbClr val="CC3300"/>
              </a:solidFill>
            </a:endParaRPr>
          </a:p>
        </p:txBody>
      </p:sp>
      <p:sp>
        <p:nvSpPr>
          <p:cNvPr id="223242" name="Text Box 10"/>
          <p:cNvSpPr txBox="1">
            <a:spLocks noChangeArrowheads="1"/>
          </p:cNvSpPr>
          <p:nvPr/>
        </p:nvSpPr>
        <p:spPr bwMode="auto">
          <a:xfrm>
            <a:off x="6446838" y="3905250"/>
            <a:ext cx="25606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solidFill>
                  <a:srgbClr val="CC3300"/>
                </a:solidFill>
              </a:rPr>
              <a:t>2 sig. fig. </a:t>
            </a:r>
            <a:r>
              <a:rPr lang="en-US" sz="1600" b="0">
                <a:solidFill>
                  <a:srgbClr val="CC3300"/>
                </a:solidFill>
                <a:sym typeface="Wingdings" pitchFamily="2" charset="2"/>
              </a:rPr>
              <a:t> 2 sig. fig. in the mantissa of p function</a:t>
            </a:r>
            <a:endParaRPr lang="en-US" sz="1600" b="0">
              <a:solidFill>
                <a:srgbClr val="CC3300"/>
              </a:solidFill>
            </a:endParaRPr>
          </a:p>
        </p:txBody>
      </p:sp>
      <p:graphicFrame>
        <p:nvGraphicFramePr>
          <p:cNvPr id="5123" name="Object 11"/>
          <p:cNvGraphicFramePr>
            <a:graphicFrameLocks noChangeAspect="1"/>
          </p:cNvGraphicFramePr>
          <p:nvPr/>
        </p:nvGraphicFramePr>
        <p:xfrm>
          <a:off x="406400" y="5492750"/>
          <a:ext cx="7226300" cy="889000"/>
        </p:xfrm>
        <a:graphic>
          <a:graphicData uri="http://schemas.openxmlformats.org/presentationml/2006/ole">
            <p:oleObj spid="_x0000_s5123" name="Equation" r:id="rId4" imgW="4343400" imgH="533160" progId="Equation.3">
              <p:embed/>
            </p:oleObj>
          </a:graphicData>
        </a:graphic>
      </p:graphicFrame>
      <p:sp>
        <p:nvSpPr>
          <p:cNvPr id="223246" name="Line 14"/>
          <p:cNvSpPr>
            <a:spLocks noChangeShapeType="1"/>
          </p:cNvSpPr>
          <p:nvPr/>
        </p:nvSpPr>
        <p:spPr bwMode="auto">
          <a:xfrm flipH="1" flipV="1">
            <a:off x="5033963" y="3819525"/>
            <a:ext cx="1323975" cy="376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223247" name="Line 15"/>
          <p:cNvSpPr>
            <a:spLocks noChangeShapeType="1"/>
          </p:cNvSpPr>
          <p:nvPr/>
        </p:nvSpPr>
        <p:spPr bwMode="auto">
          <a:xfrm>
            <a:off x="6756400" y="4464050"/>
            <a:ext cx="558800" cy="143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44" grpId="0" animBg="1"/>
      <p:bldP spid="223245" grpId="0" animBg="1"/>
      <p:bldP spid="223240" grpId="0" animBg="1"/>
      <p:bldP spid="223241" grpId="0" animBg="1"/>
      <p:bldP spid="223242" grpId="0"/>
      <p:bldP spid="223246" grpId="0" animBg="1"/>
      <p:bldP spid="2232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457200" y="9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>
                <a:solidFill>
                  <a:schemeClr val="tx2"/>
                </a:solidFill>
              </a:rPr>
              <a:t>Titrations</a:t>
            </a:r>
            <a:r>
              <a:rPr lang="en-US" sz="44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234950" y="1314450"/>
            <a:ext cx="890905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0" i="1">
                <a:solidFill>
                  <a:schemeClr val="tx2"/>
                </a:solidFill>
              </a:rPr>
              <a:t>Precipitation Titration Curve</a:t>
            </a:r>
            <a:endParaRPr lang="en-US" b="0" i="1">
              <a:solidFill>
                <a:schemeClr val="tx2"/>
              </a:solidFill>
            </a:endParaRPr>
          </a:p>
          <a:p>
            <a:pPr marL="914400" lvl="1" indent="-457200"/>
            <a:endParaRPr lang="en-US" b="0">
              <a:solidFill>
                <a:srgbClr val="CC3300"/>
              </a:solidFill>
              <a:sym typeface="Wingdings" pitchFamily="2" charset="2"/>
            </a:endParaRPr>
          </a:p>
          <a:p>
            <a:pPr marL="914400" lvl="1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b="0">
                <a:sym typeface="Wingdings" pitchFamily="2" charset="2"/>
              </a:rPr>
              <a:t>4.)	</a:t>
            </a:r>
            <a:r>
              <a:rPr lang="en-US" b="0">
                <a:solidFill>
                  <a:srgbClr val="CC3300"/>
                </a:solidFill>
                <a:sym typeface="Wingdings" pitchFamily="2" charset="2"/>
              </a:rPr>
              <a:t>Three distinct regions in titration curve</a:t>
            </a: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>
                <a:sym typeface="Wingdings" pitchFamily="2" charset="2"/>
              </a:rPr>
              <a:t>After Equivalence Point</a:t>
            </a: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sz="1600" b="0">
                <a:sym typeface="Wingdings" pitchFamily="2" charset="2"/>
              </a:rPr>
              <a:t>	</a:t>
            </a:r>
            <a:r>
              <a:rPr lang="en-US" sz="1400">
                <a:sym typeface="Wingdings" pitchFamily="2" charset="2"/>
              </a:rPr>
              <a:t>-	</a:t>
            </a:r>
            <a:r>
              <a:rPr lang="en-US" sz="1400" i="1" u="sng">
                <a:solidFill>
                  <a:schemeClr val="accent2"/>
                </a:solidFill>
                <a:sym typeface="Wingdings" pitchFamily="2" charset="2"/>
              </a:rPr>
              <a:t>All </a:t>
            </a: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Ag</a:t>
            </a:r>
            <a:r>
              <a:rPr lang="en-US" sz="1400" baseline="30000">
                <a:solidFill>
                  <a:schemeClr val="accent2"/>
                </a:solidFill>
                <a:sym typeface="Wingdings" pitchFamily="2" charset="2"/>
              </a:rPr>
              <a:t>+</a:t>
            </a: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 added before equivalence point has ppt.</a:t>
            </a:r>
            <a:endParaRPr lang="en-US" sz="1400" baseline="30000">
              <a:solidFill>
                <a:schemeClr val="accent2"/>
              </a:solidFill>
              <a:sym typeface="Wingdings" pitchFamily="2" charset="2"/>
            </a:endParaRP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sz="1400" baseline="30000">
                <a:solidFill>
                  <a:schemeClr val="accent2"/>
                </a:solidFill>
                <a:sym typeface="Wingdings" pitchFamily="2" charset="2"/>
              </a:rPr>
              <a:t>	</a:t>
            </a:r>
            <a:r>
              <a:rPr lang="en-US" sz="1400">
                <a:sym typeface="Wingdings" pitchFamily="2" charset="2"/>
              </a:rPr>
              <a:t>-</a:t>
            </a: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	[Ag</a:t>
            </a:r>
            <a:r>
              <a:rPr lang="en-US" sz="1400" baseline="30000">
                <a:solidFill>
                  <a:schemeClr val="accent2"/>
                </a:solidFill>
                <a:sym typeface="Wingdings" pitchFamily="2" charset="2"/>
              </a:rPr>
              <a:t>+</a:t>
            </a: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] is determined by Ag</a:t>
            </a:r>
            <a:r>
              <a:rPr lang="en-US" sz="1400" baseline="30000">
                <a:solidFill>
                  <a:schemeClr val="accent2"/>
                </a:solidFill>
                <a:sym typeface="Wingdings" pitchFamily="2" charset="2"/>
              </a:rPr>
              <a:t>+</a:t>
            </a: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 added after the equivalence point.</a:t>
            </a: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		&gt; </a:t>
            </a:r>
            <a:r>
              <a:rPr lang="en-US" sz="1200">
                <a:solidFill>
                  <a:srgbClr val="CC3300"/>
                </a:solidFill>
                <a:sym typeface="Wingdings" pitchFamily="2" charset="2"/>
              </a:rPr>
              <a:t>volume after equivalence point</a:t>
            </a:r>
          </a:p>
        </p:txBody>
      </p:sp>
      <p:graphicFrame>
        <p:nvGraphicFramePr>
          <p:cNvPr id="6146" name="Object 6"/>
          <p:cNvGraphicFramePr>
            <a:graphicFrameLocks noChangeAspect="1"/>
          </p:cNvGraphicFramePr>
          <p:nvPr/>
        </p:nvGraphicFramePr>
        <p:xfrm>
          <a:off x="1106488" y="3806825"/>
          <a:ext cx="6875462" cy="735013"/>
        </p:xfrm>
        <a:graphic>
          <a:graphicData uri="http://schemas.openxmlformats.org/presentationml/2006/ole">
            <p:oleObj spid="_x0000_s6146" name="Equation" r:id="rId3" imgW="4749480" imgH="507960" progId="Equation.3">
              <p:embed/>
            </p:oleObj>
          </a:graphicData>
        </a:graphic>
      </p:graphicFrame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1674813" y="3325813"/>
            <a:ext cx="4981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 i="1">
                <a:solidFill>
                  <a:srgbClr val="CC3300"/>
                </a:solidFill>
              </a:rPr>
              <a:t>For 2 mL of Ag</a:t>
            </a:r>
            <a:r>
              <a:rPr lang="en-US" sz="1600" b="0" i="1" baseline="30000">
                <a:solidFill>
                  <a:srgbClr val="CC3300"/>
                </a:solidFill>
              </a:rPr>
              <a:t>+</a:t>
            </a:r>
            <a:r>
              <a:rPr lang="en-US" sz="1600" b="0" i="1">
                <a:solidFill>
                  <a:srgbClr val="CC3300"/>
                </a:solidFill>
              </a:rPr>
              <a:t> added past equivalence point</a:t>
            </a:r>
            <a:endParaRPr lang="en-US" sz="1600" b="0" i="1" baseline="3000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457200" y="9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>
                <a:solidFill>
                  <a:schemeClr val="tx2"/>
                </a:solidFill>
              </a:rPr>
              <a:t>Titrations</a:t>
            </a:r>
            <a:r>
              <a:rPr lang="en-US" sz="44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234950" y="1314450"/>
            <a:ext cx="89090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0" i="1">
                <a:solidFill>
                  <a:schemeClr val="tx2"/>
                </a:solidFill>
              </a:rPr>
              <a:t>Shape of Titration Curve</a:t>
            </a:r>
            <a:endParaRPr lang="en-US" b="0" i="1">
              <a:solidFill>
                <a:schemeClr val="tx2"/>
              </a:solidFill>
            </a:endParaRPr>
          </a:p>
          <a:p>
            <a:pPr marL="914400" lvl="1" indent="-457200"/>
            <a:endParaRPr lang="en-US" b="0">
              <a:solidFill>
                <a:srgbClr val="CC3300"/>
              </a:solidFill>
              <a:sym typeface="Wingdings" pitchFamily="2" charset="2"/>
            </a:endParaRPr>
          </a:p>
          <a:p>
            <a:pPr marL="914400" lvl="1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b="0">
                <a:sym typeface="Wingdings" pitchFamily="2" charset="2"/>
              </a:rPr>
              <a:t>1.)	</a:t>
            </a:r>
            <a:r>
              <a:rPr lang="en-US" b="0">
                <a:solidFill>
                  <a:srgbClr val="CC3300"/>
                </a:solidFill>
                <a:sym typeface="Wingdings" pitchFamily="2" charset="2"/>
              </a:rPr>
              <a:t>Equivalence point is the steepest point of the curve.</a:t>
            </a: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>
                <a:sym typeface="Wingdings" pitchFamily="2" charset="2"/>
              </a:rPr>
              <a:t>Point of maximum slope  inflection point  second derivative is zero</a:t>
            </a:r>
          </a:p>
        </p:txBody>
      </p:sp>
      <p:pic>
        <p:nvPicPr>
          <p:cNvPr id="7173" name="Picture 6" descr="tit-cur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6475" y="2563813"/>
            <a:ext cx="4056063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70" name="Object 7"/>
          <p:cNvGraphicFramePr>
            <a:graphicFrameLocks noChangeAspect="1"/>
          </p:cNvGraphicFramePr>
          <p:nvPr/>
        </p:nvGraphicFramePr>
        <p:xfrm>
          <a:off x="4910138" y="4324350"/>
          <a:ext cx="3986212" cy="1028700"/>
        </p:xfrm>
        <a:graphic>
          <a:graphicData uri="http://schemas.openxmlformats.org/presentationml/2006/ole">
            <p:oleObj spid="_x0000_s7170" name="Equation" r:id="rId4" imgW="3149280" imgH="812520" progId="Equation.3">
              <p:embed/>
            </p:oleObj>
          </a:graphicData>
        </a:graphic>
      </p:graphicFrame>
      <p:sp>
        <p:nvSpPr>
          <p:cNvPr id="7174" name="Line 8"/>
          <p:cNvSpPr>
            <a:spLocks noChangeShapeType="1"/>
          </p:cNvSpPr>
          <p:nvPr/>
        </p:nvSpPr>
        <p:spPr bwMode="auto">
          <a:xfrm flipH="1">
            <a:off x="3817938" y="4806950"/>
            <a:ext cx="1128712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457200" y="9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>
                <a:solidFill>
                  <a:schemeClr val="tx2"/>
                </a:solidFill>
              </a:rPr>
              <a:t>Titrations</a:t>
            </a:r>
            <a:r>
              <a:rPr lang="en-US" sz="44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234950" y="1314450"/>
            <a:ext cx="89090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0" i="1">
                <a:solidFill>
                  <a:schemeClr val="tx2"/>
                </a:solidFill>
              </a:rPr>
              <a:t>Shape of Titration Curve</a:t>
            </a:r>
            <a:endParaRPr lang="en-US" b="0" i="1">
              <a:solidFill>
                <a:schemeClr val="tx2"/>
              </a:solidFill>
            </a:endParaRPr>
          </a:p>
          <a:p>
            <a:pPr marL="914400" lvl="1" indent="-457200"/>
            <a:endParaRPr lang="en-US" b="0">
              <a:solidFill>
                <a:srgbClr val="CC3300"/>
              </a:solidFill>
              <a:sym typeface="Wingdings" pitchFamily="2" charset="2"/>
            </a:endParaRPr>
          </a:p>
          <a:p>
            <a:pPr marL="914400" lvl="1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b="0">
                <a:sym typeface="Wingdings" pitchFamily="2" charset="2"/>
              </a:rPr>
              <a:t>2.)	</a:t>
            </a:r>
            <a:r>
              <a:rPr lang="en-US" b="0">
                <a:solidFill>
                  <a:srgbClr val="CC3300"/>
                </a:solidFill>
                <a:sym typeface="Wingdings" pitchFamily="2" charset="2"/>
              </a:rPr>
              <a:t>Affect of K</a:t>
            </a:r>
            <a:r>
              <a:rPr lang="en-US" b="0" baseline="-25000">
                <a:solidFill>
                  <a:srgbClr val="CC3300"/>
                </a:solidFill>
                <a:sym typeface="Wingdings" pitchFamily="2" charset="2"/>
              </a:rPr>
              <a:t>sp</a:t>
            </a:r>
            <a:r>
              <a:rPr lang="en-US" b="0">
                <a:solidFill>
                  <a:srgbClr val="CC3300"/>
                </a:solidFill>
                <a:sym typeface="Wingdings" pitchFamily="2" charset="2"/>
              </a:rPr>
              <a:t> on Titration Curve.</a:t>
            </a: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>
                <a:sym typeface="Wingdings" pitchFamily="2" charset="2"/>
              </a:rPr>
              <a:t>Lowest solubility gives steepest change at equivalence point</a:t>
            </a:r>
          </a:p>
        </p:txBody>
      </p:sp>
      <p:pic>
        <p:nvPicPr>
          <p:cNvPr id="24580" name="Picture 6" descr="tit-ksp-cur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4975" y="2474913"/>
            <a:ext cx="4464050" cy="438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Line 7"/>
          <p:cNvSpPr>
            <a:spLocks noChangeShapeType="1"/>
          </p:cNvSpPr>
          <p:nvPr/>
        </p:nvSpPr>
        <p:spPr bwMode="auto">
          <a:xfrm>
            <a:off x="5873750" y="4808538"/>
            <a:ext cx="0" cy="1130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24582" name="Line 8"/>
          <p:cNvSpPr>
            <a:spLocks noChangeShapeType="1"/>
          </p:cNvSpPr>
          <p:nvPr/>
        </p:nvSpPr>
        <p:spPr bwMode="auto">
          <a:xfrm>
            <a:off x="5724525" y="3206750"/>
            <a:ext cx="0" cy="2722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287338" y="4757738"/>
            <a:ext cx="30353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solidFill>
                  <a:schemeClr val="accent2"/>
                </a:solidFill>
              </a:rPr>
              <a:t>Magnitude of concentration change and ease of identifying equivalence point increases with K</a:t>
            </a:r>
            <a:r>
              <a:rPr lang="en-US" sz="1600" b="0" baseline="-25000">
                <a:solidFill>
                  <a:schemeClr val="accent2"/>
                </a:solidFill>
              </a:rPr>
              <a:t>sp</a:t>
            </a:r>
            <a:r>
              <a:rPr lang="en-US" sz="1600" b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4584" name="Line 10"/>
          <p:cNvSpPr>
            <a:spLocks noChangeShapeType="1"/>
          </p:cNvSpPr>
          <p:nvPr/>
        </p:nvSpPr>
        <p:spPr bwMode="auto">
          <a:xfrm flipV="1">
            <a:off x="3195638" y="5130800"/>
            <a:ext cx="2419350" cy="107950"/>
          </a:xfrm>
          <a:prstGeom prst="line">
            <a:avLst/>
          </a:prstGeom>
          <a:noFill/>
          <a:ln w="28575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tit-mix-cur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5638" y="2695575"/>
            <a:ext cx="5122862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457200" y="9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>
                <a:solidFill>
                  <a:schemeClr val="tx2"/>
                </a:solidFill>
              </a:rPr>
              <a:t>Titrations</a:t>
            </a:r>
            <a:r>
              <a:rPr lang="en-US" sz="44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234950" y="1314450"/>
            <a:ext cx="890905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0" i="1">
                <a:solidFill>
                  <a:schemeClr val="tx2"/>
                </a:solidFill>
              </a:rPr>
              <a:t>Titration of a Mixture</a:t>
            </a:r>
            <a:endParaRPr lang="en-US" b="0" i="1">
              <a:solidFill>
                <a:schemeClr val="tx2"/>
              </a:solidFill>
            </a:endParaRPr>
          </a:p>
          <a:p>
            <a:pPr marL="914400" lvl="1" indent="-457200"/>
            <a:endParaRPr lang="en-US" b="0">
              <a:solidFill>
                <a:srgbClr val="CC3300"/>
              </a:solidFill>
              <a:sym typeface="Wingdings" pitchFamily="2" charset="2"/>
            </a:endParaRPr>
          </a:p>
          <a:p>
            <a:pPr marL="914400" lvl="1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b="0">
                <a:sym typeface="Wingdings" pitchFamily="2" charset="2"/>
              </a:rPr>
              <a:t>1.)	</a:t>
            </a:r>
            <a:r>
              <a:rPr lang="en-US" b="0">
                <a:solidFill>
                  <a:srgbClr val="CC3300"/>
                </a:solidFill>
                <a:sym typeface="Wingdings" pitchFamily="2" charset="2"/>
              </a:rPr>
              <a:t>Product with the Smaller K</a:t>
            </a:r>
            <a:r>
              <a:rPr lang="en-US" b="0" baseline="-25000">
                <a:solidFill>
                  <a:srgbClr val="CC3300"/>
                </a:solidFill>
                <a:sym typeface="Wingdings" pitchFamily="2" charset="2"/>
              </a:rPr>
              <a:t>sp</a:t>
            </a:r>
            <a:r>
              <a:rPr lang="en-US" b="0">
                <a:solidFill>
                  <a:srgbClr val="CC3300"/>
                </a:solidFill>
                <a:sym typeface="Wingdings" pitchFamily="2" charset="2"/>
              </a:rPr>
              <a:t> Precipitates First</a:t>
            </a: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 u="sng">
                <a:sym typeface="Wingdings" pitchFamily="2" charset="2"/>
              </a:rPr>
              <a:t>Two Stage</a:t>
            </a:r>
            <a:r>
              <a:rPr lang="en-US" sz="1600" b="0">
                <a:sym typeface="Wingdings" pitchFamily="2" charset="2"/>
              </a:rPr>
              <a:t> Titration Curve</a:t>
            </a:r>
          </a:p>
          <a:p>
            <a:pPr marL="1828800" lvl="3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sz="1600" b="0">
                <a:sym typeface="Wingdings" pitchFamily="2" charset="2"/>
              </a:rPr>
              <a:t>- </a:t>
            </a: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Assumes significant difference in K</a:t>
            </a:r>
            <a:r>
              <a:rPr lang="en-US" sz="1400" baseline="-25000">
                <a:solidFill>
                  <a:schemeClr val="accent2"/>
                </a:solidFill>
                <a:sym typeface="Wingdings" pitchFamily="2" charset="2"/>
              </a:rPr>
              <a:t>sp</a:t>
            </a: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307975" y="3368675"/>
            <a:ext cx="3035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solidFill>
                  <a:srgbClr val="CC3300"/>
                </a:solidFill>
              </a:rPr>
              <a:t>Titrate Mixture of KI and KCl with AgNO</a:t>
            </a:r>
            <a:r>
              <a:rPr lang="en-US" sz="1600" b="0" baseline="-25000">
                <a:solidFill>
                  <a:srgbClr val="CC3300"/>
                </a:solidFill>
              </a:rPr>
              <a:t>3</a:t>
            </a:r>
            <a:r>
              <a:rPr lang="en-US" sz="1600" b="0">
                <a:solidFill>
                  <a:srgbClr val="CC3300"/>
                </a:solidFill>
              </a:rPr>
              <a:t> </a:t>
            </a:r>
          </a:p>
        </p:txBody>
      </p:sp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890588" y="4672013"/>
            <a:ext cx="2238375" cy="346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0">
                <a:solidFill>
                  <a:srgbClr val="CC3300"/>
                </a:solidFill>
              </a:rPr>
              <a:t>K</a:t>
            </a:r>
            <a:r>
              <a:rPr lang="en-US" sz="1600" b="0" baseline="-25000">
                <a:solidFill>
                  <a:srgbClr val="CC3300"/>
                </a:solidFill>
              </a:rPr>
              <a:t>sp</a:t>
            </a:r>
            <a:r>
              <a:rPr lang="en-US" sz="1600" b="0">
                <a:solidFill>
                  <a:srgbClr val="CC3300"/>
                </a:solidFill>
              </a:rPr>
              <a:t>(AgI) &lt;&lt; K</a:t>
            </a:r>
            <a:r>
              <a:rPr lang="en-US" sz="1600" b="0" baseline="-25000">
                <a:solidFill>
                  <a:srgbClr val="CC3300"/>
                </a:solidFill>
              </a:rPr>
              <a:t>sp</a:t>
            </a:r>
            <a:r>
              <a:rPr lang="en-US" sz="1600" b="0">
                <a:solidFill>
                  <a:srgbClr val="CC3300"/>
                </a:solidFill>
              </a:rPr>
              <a:t>(AgCl)</a:t>
            </a:r>
          </a:p>
        </p:txBody>
      </p:sp>
      <p:sp>
        <p:nvSpPr>
          <p:cNvPr id="25607" name="Line 9"/>
          <p:cNvSpPr>
            <a:spLocks noChangeShapeType="1"/>
          </p:cNvSpPr>
          <p:nvPr/>
        </p:nvSpPr>
        <p:spPr bwMode="auto">
          <a:xfrm flipH="1">
            <a:off x="5776913" y="3335338"/>
            <a:ext cx="2236787" cy="1236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25608" name="Text Box 10"/>
          <p:cNvSpPr txBox="1">
            <a:spLocks noChangeArrowheads="1"/>
          </p:cNvSpPr>
          <p:nvPr/>
        </p:nvSpPr>
        <p:spPr bwMode="auto">
          <a:xfrm>
            <a:off x="7137400" y="3027363"/>
            <a:ext cx="2238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0"/>
              <a:t>First, AgI ppt.</a:t>
            </a:r>
          </a:p>
        </p:txBody>
      </p:sp>
      <p:sp>
        <p:nvSpPr>
          <p:cNvPr id="25609" name="Line 11"/>
          <p:cNvSpPr>
            <a:spLocks noChangeShapeType="1"/>
          </p:cNvSpPr>
          <p:nvPr/>
        </p:nvSpPr>
        <p:spPr bwMode="auto">
          <a:xfrm flipH="1">
            <a:off x="7874000" y="4776788"/>
            <a:ext cx="387350" cy="1000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25610" name="Text Box 12"/>
          <p:cNvSpPr txBox="1">
            <a:spLocks noChangeArrowheads="1"/>
          </p:cNvSpPr>
          <p:nvPr/>
        </p:nvSpPr>
        <p:spPr bwMode="auto">
          <a:xfrm>
            <a:off x="6905625" y="4395788"/>
            <a:ext cx="2238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0"/>
              <a:t>Then, AgCl ppt.</a:t>
            </a:r>
          </a:p>
        </p:txBody>
      </p:sp>
      <p:sp>
        <p:nvSpPr>
          <p:cNvPr id="25611" name="Line 13"/>
          <p:cNvSpPr>
            <a:spLocks noChangeShapeType="1"/>
          </p:cNvSpPr>
          <p:nvPr/>
        </p:nvSpPr>
        <p:spPr bwMode="auto">
          <a:xfrm flipV="1">
            <a:off x="2119313" y="5486400"/>
            <a:ext cx="2754312" cy="871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25612" name="Text Box 14"/>
          <p:cNvSpPr txBox="1">
            <a:spLocks noChangeArrowheads="1"/>
          </p:cNvSpPr>
          <p:nvPr/>
        </p:nvSpPr>
        <p:spPr bwMode="auto">
          <a:xfrm>
            <a:off x="157163" y="5976938"/>
            <a:ext cx="2238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0"/>
              <a:t>AgI ppt. not complete at midpoint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457200" y="9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>
                <a:solidFill>
                  <a:schemeClr val="tx2"/>
                </a:solidFill>
              </a:rPr>
              <a:t>Titrations</a:t>
            </a:r>
            <a:r>
              <a:rPr lang="en-US" sz="44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234950" y="1314450"/>
            <a:ext cx="8909050" cy="41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0" i="1">
                <a:solidFill>
                  <a:schemeClr val="tx2"/>
                </a:solidFill>
              </a:rPr>
              <a:t>End-Point Detection</a:t>
            </a:r>
            <a:endParaRPr lang="en-US" b="0" i="1">
              <a:solidFill>
                <a:schemeClr val="tx2"/>
              </a:solidFill>
            </a:endParaRPr>
          </a:p>
          <a:p>
            <a:pPr marL="914400" lvl="1" indent="-457200"/>
            <a:endParaRPr lang="en-US" b="0">
              <a:solidFill>
                <a:srgbClr val="CC3300"/>
              </a:solidFill>
              <a:sym typeface="Wingdings" pitchFamily="2" charset="2"/>
            </a:endParaRPr>
          </a:p>
          <a:p>
            <a:pPr marL="914400" lvl="1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b="0">
                <a:sym typeface="Wingdings" pitchFamily="2" charset="2"/>
              </a:rPr>
              <a:t>1.)	</a:t>
            </a:r>
            <a:r>
              <a:rPr lang="en-US" b="0">
                <a:solidFill>
                  <a:srgbClr val="CC3300"/>
                </a:solidFill>
                <a:sym typeface="Wingdings" pitchFamily="2" charset="2"/>
              </a:rPr>
              <a:t>Precipitation Titration</a:t>
            </a: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>
                <a:sym typeface="Wingdings" pitchFamily="2" charset="2"/>
              </a:rPr>
              <a:t>End points detected with electrode or indicator</a:t>
            </a:r>
          </a:p>
          <a:p>
            <a:pPr marL="1828800" lvl="3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b="0">
                <a:sym typeface="Wingdings" pitchFamily="2" charset="2"/>
              </a:rPr>
              <a:t>- </a:t>
            </a:r>
            <a:r>
              <a:rPr lang="en-US" sz="1600" b="0">
                <a:solidFill>
                  <a:schemeClr val="accent2"/>
                </a:solidFill>
                <a:sym typeface="Wingdings" pitchFamily="2" charset="2"/>
              </a:rPr>
              <a:t>Electrode – converts concentration of specific ion into measurable current or </a:t>
            </a:r>
          </a:p>
          <a:p>
            <a:pPr marL="1828800" lvl="3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sz="1600" b="0">
                <a:solidFill>
                  <a:schemeClr val="accent2"/>
                </a:solidFill>
                <a:sym typeface="Wingdings" pitchFamily="2" charset="2"/>
              </a:rPr>
              <a:t>                      potential.</a:t>
            </a:r>
          </a:p>
          <a:p>
            <a:pPr marL="1828800" lvl="3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endParaRPr lang="en-US" sz="1600" b="0">
              <a:solidFill>
                <a:schemeClr val="accent2"/>
              </a:solidFill>
              <a:sym typeface="Wingdings" pitchFamily="2" charset="2"/>
            </a:endParaRPr>
          </a:p>
          <a:p>
            <a:pPr marL="1828800" lvl="3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endParaRPr lang="en-US" sz="1400">
              <a:solidFill>
                <a:schemeClr val="accent2"/>
              </a:solidFill>
              <a:sym typeface="Wingdings" pitchFamily="2" charset="2"/>
            </a:endParaRPr>
          </a:p>
          <a:p>
            <a:pPr marL="1828800" lvl="3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endParaRPr lang="en-US" sz="1400">
              <a:solidFill>
                <a:schemeClr val="accent2"/>
              </a:solidFill>
              <a:sym typeface="Wingdings" pitchFamily="2" charset="2"/>
            </a:endParaRPr>
          </a:p>
          <a:p>
            <a:pPr marL="1828800" lvl="3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endParaRPr lang="en-US" sz="1400">
              <a:solidFill>
                <a:schemeClr val="accent2"/>
              </a:solidFill>
              <a:sym typeface="Wingdings" pitchFamily="2" charset="2"/>
            </a:endParaRPr>
          </a:p>
          <a:p>
            <a:pPr marL="1828800" lvl="3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endParaRPr lang="en-US" sz="1400">
              <a:solidFill>
                <a:schemeClr val="accent2"/>
              </a:solidFill>
              <a:sym typeface="Wingdings" pitchFamily="2" charset="2"/>
            </a:endParaRPr>
          </a:p>
          <a:p>
            <a:pPr marL="1828800" lvl="3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sz="1600" b="0">
                <a:solidFill>
                  <a:schemeClr val="accent2"/>
                </a:solidFill>
                <a:sym typeface="Wingdings" pitchFamily="2" charset="2"/>
              </a:rPr>
              <a:t>- Indicators:</a:t>
            </a:r>
          </a:p>
          <a:p>
            <a:pPr marL="1828800" lvl="3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endParaRPr lang="en-US" sz="1400" baseline="-25000">
              <a:solidFill>
                <a:schemeClr val="accent2"/>
              </a:solidFill>
              <a:sym typeface="Wingdings" pitchFamily="2" charset="2"/>
            </a:endParaRPr>
          </a:p>
          <a:p>
            <a:pPr marL="1828800" lvl="3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sz="1600" b="0" u="sng">
                <a:sym typeface="Wingdings" pitchFamily="2" charset="2"/>
              </a:rPr>
              <a:t>Volhard titration</a:t>
            </a:r>
            <a:r>
              <a:rPr lang="en-US" sz="1600" b="0">
                <a:sym typeface="Wingdings" pitchFamily="2" charset="2"/>
              </a:rPr>
              <a:t>: formation of a soluble, colored complex at the end point</a:t>
            </a:r>
          </a:p>
          <a:p>
            <a:pPr marL="1828800" lvl="3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endParaRPr lang="en-US" sz="1600" b="0" u="sng">
              <a:sym typeface="Wingdings" pitchFamily="2" charset="2"/>
            </a:endParaRPr>
          </a:p>
          <a:p>
            <a:pPr marL="1828800" lvl="3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sz="1600" b="0" u="sng">
                <a:sym typeface="Wingdings" pitchFamily="2" charset="2"/>
              </a:rPr>
              <a:t>Fajans titration</a:t>
            </a:r>
            <a:r>
              <a:rPr lang="en-US" sz="1600" b="0">
                <a:sym typeface="Wingdings" pitchFamily="2" charset="2"/>
              </a:rPr>
              <a:t>: adsorption of a colored indicator on the precipitate at the end </a:t>
            </a:r>
          </a:p>
          <a:p>
            <a:pPr marL="1828800" lvl="3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sz="1600" b="0">
                <a:sym typeface="Wingdings" pitchFamily="2" charset="2"/>
              </a:rPr>
              <a:t>		  point</a:t>
            </a:r>
            <a:endParaRPr lang="en-US" sz="1600" b="0" u="sng">
              <a:sym typeface="Wingdings" pitchFamily="2" charset="2"/>
            </a:endParaRPr>
          </a:p>
        </p:txBody>
      </p:sp>
      <p:pic>
        <p:nvPicPr>
          <p:cNvPr id="26628" name="Picture 6" descr="ELECTRODER-GL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8438" y="3044825"/>
            <a:ext cx="4284662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5954713" y="3152775"/>
            <a:ext cx="3035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CC3300"/>
                </a:solidFill>
              </a:rPr>
              <a:t>pH electrode responds to [H</a:t>
            </a:r>
            <a:r>
              <a:rPr lang="en-US" sz="1400" baseline="30000">
                <a:solidFill>
                  <a:srgbClr val="CC3300"/>
                </a:solidFill>
              </a:rPr>
              <a:t>+</a:t>
            </a:r>
            <a:r>
              <a:rPr lang="en-US" sz="1400">
                <a:solidFill>
                  <a:srgbClr val="CC3300"/>
                </a:solidFill>
              </a:rPr>
              <a:t>]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457200" y="9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>
                <a:solidFill>
                  <a:schemeClr val="tx2"/>
                </a:solidFill>
              </a:rPr>
              <a:t>Titrations</a:t>
            </a:r>
            <a:r>
              <a:rPr lang="en-US" sz="44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234950" y="1314450"/>
            <a:ext cx="890905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0" i="1">
                <a:solidFill>
                  <a:schemeClr val="tx2"/>
                </a:solidFill>
              </a:rPr>
              <a:t>End-Point Detection</a:t>
            </a:r>
            <a:endParaRPr lang="en-US" b="0" i="1">
              <a:solidFill>
                <a:schemeClr val="tx2"/>
              </a:solidFill>
            </a:endParaRPr>
          </a:p>
          <a:p>
            <a:pPr marL="914400" lvl="1" indent="-457200"/>
            <a:endParaRPr lang="en-US" b="0">
              <a:solidFill>
                <a:srgbClr val="CC3300"/>
              </a:solidFill>
              <a:sym typeface="Wingdings" pitchFamily="2" charset="2"/>
            </a:endParaRPr>
          </a:p>
          <a:p>
            <a:pPr marL="914400" lvl="1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b="0">
                <a:sym typeface="Wingdings" pitchFamily="2" charset="2"/>
              </a:rPr>
              <a:t>1.)	</a:t>
            </a:r>
            <a:r>
              <a:rPr lang="en-US" b="0">
                <a:solidFill>
                  <a:srgbClr val="CC3300"/>
                </a:solidFill>
                <a:sym typeface="Wingdings" pitchFamily="2" charset="2"/>
              </a:rPr>
              <a:t>Precipitation Titration</a:t>
            </a: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>
                <a:sym typeface="Wingdings" pitchFamily="2" charset="2"/>
              </a:rPr>
              <a:t>Volhard titration (First Published in 1874)</a:t>
            </a:r>
          </a:p>
          <a:p>
            <a:pPr marL="1828800" lvl="3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endParaRPr lang="en-US" sz="1400" baseline="-25000">
              <a:solidFill>
                <a:schemeClr val="accent2"/>
              </a:solidFill>
              <a:sym typeface="Wingdings" pitchFamily="2" charset="2"/>
            </a:endParaRPr>
          </a:p>
        </p:txBody>
      </p:sp>
      <p:pic>
        <p:nvPicPr>
          <p:cNvPr id="27652" name="Picture 6" descr="reaction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9513" y="3368675"/>
            <a:ext cx="3929062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1319213" y="2627313"/>
            <a:ext cx="2066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accent2"/>
                </a:solidFill>
              </a:rPr>
              <a:t>Determine [Cl</a:t>
            </a:r>
            <a:r>
              <a:rPr lang="en-US" b="0" baseline="30000">
                <a:solidFill>
                  <a:schemeClr val="accent2"/>
                </a:solidFill>
              </a:rPr>
              <a:t>-</a:t>
            </a:r>
            <a:r>
              <a:rPr lang="en-US" b="0">
                <a:solidFill>
                  <a:schemeClr val="accent2"/>
                </a:solidFill>
              </a:rPr>
              <a:t>]:</a:t>
            </a:r>
            <a:r>
              <a:rPr lang="en-US" sz="1600" b="0">
                <a:solidFill>
                  <a:srgbClr val="CC3300"/>
                </a:solidFill>
              </a:rPr>
              <a:t> </a:t>
            </a:r>
          </a:p>
        </p:txBody>
      </p:sp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500063" y="3414713"/>
            <a:ext cx="4764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/>
              <a:t>First ppt. Cl</a:t>
            </a:r>
            <a:r>
              <a:rPr lang="en-US" sz="1600" b="0" baseline="30000"/>
              <a:t>-</a:t>
            </a:r>
            <a:r>
              <a:rPr lang="en-US" sz="1600" b="0"/>
              <a:t> by titration with Ag</a:t>
            </a:r>
            <a:r>
              <a:rPr lang="en-US" sz="1600" b="0" baseline="30000"/>
              <a:t>+</a:t>
            </a:r>
            <a:r>
              <a:rPr lang="en-US" sz="1400" b="0"/>
              <a:t> </a:t>
            </a:r>
            <a:r>
              <a:rPr lang="en-US" sz="1400"/>
              <a:t>and filter off solid</a:t>
            </a:r>
          </a:p>
        </p:txBody>
      </p:sp>
      <p:sp>
        <p:nvSpPr>
          <p:cNvPr id="27655" name="Text Box 9"/>
          <p:cNvSpPr txBox="1">
            <a:spLocks noChangeArrowheads="1"/>
          </p:cNvSpPr>
          <p:nvPr/>
        </p:nvSpPr>
        <p:spPr bwMode="auto">
          <a:xfrm>
            <a:off x="1047750" y="3962400"/>
            <a:ext cx="3925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/>
              <a:t>Titrate excess Ag</a:t>
            </a:r>
            <a:r>
              <a:rPr lang="en-US" sz="1600" b="0" baseline="30000"/>
              <a:t>+</a:t>
            </a:r>
            <a:r>
              <a:rPr lang="en-US" sz="1400" b="0"/>
              <a:t> </a:t>
            </a:r>
            <a:r>
              <a:rPr lang="en-US" sz="1400"/>
              <a:t>with thiocyanate (SCN</a:t>
            </a:r>
            <a:r>
              <a:rPr lang="en-US" sz="1400" baseline="30000"/>
              <a:t>-</a:t>
            </a:r>
            <a:r>
              <a:rPr lang="en-US" sz="1400"/>
              <a:t>)</a:t>
            </a:r>
          </a:p>
        </p:txBody>
      </p:sp>
      <p:sp>
        <p:nvSpPr>
          <p:cNvPr id="27656" name="Text Box 10"/>
          <p:cNvSpPr txBox="1">
            <a:spLocks noChangeArrowheads="1"/>
          </p:cNvSpPr>
          <p:nvPr/>
        </p:nvSpPr>
        <p:spPr bwMode="auto">
          <a:xfrm>
            <a:off x="549275" y="4502150"/>
            <a:ext cx="41624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/>
              <a:t>When all Ag</a:t>
            </a:r>
            <a:r>
              <a:rPr lang="en-US" sz="1600" b="0" baseline="30000"/>
              <a:t>+ </a:t>
            </a:r>
            <a:r>
              <a:rPr lang="en-US" sz="1600" b="0"/>
              <a:t>is consumed</a:t>
            </a:r>
            <a:r>
              <a:rPr lang="en-US" sz="1600" b="0" baseline="30000"/>
              <a:t>,</a:t>
            </a:r>
            <a:r>
              <a:rPr lang="en-US" sz="1600" b="0"/>
              <a:t> </a:t>
            </a:r>
            <a:r>
              <a:rPr lang="en-US" sz="1400"/>
              <a:t>thiocyanate binds Fe</a:t>
            </a:r>
            <a:r>
              <a:rPr lang="en-US" sz="1400" baseline="30000"/>
              <a:t>3+.</a:t>
            </a:r>
            <a:r>
              <a:rPr lang="en-US" sz="1400"/>
              <a:t> Appearance of Red color is endpoint</a:t>
            </a:r>
          </a:p>
        </p:txBody>
      </p:sp>
      <p:sp>
        <p:nvSpPr>
          <p:cNvPr id="27657" name="Text Box 11"/>
          <p:cNvSpPr txBox="1">
            <a:spLocks noChangeArrowheads="1"/>
          </p:cNvSpPr>
          <p:nvPr/>
        </p:nvSpPr>
        <p:spPr bwMode="auto">
          <a:xfrm>
            <a:off x="804863" y="5651500"/>
            <a:ext cx="76088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i="1">
                <a:solidFill>
                  <a:srgbClr val="CC3300"/>
                </a:solidFill>
              </a:rPr>
              <a:t>Total amount of Ag</a:t>
            </a:r>
            <a:r>
              <a:rPr lang="en-US" sz="1600" i="1" baseline="30000">
                <a:solidFill>
                  <a:srgbClr val="CC3300"/>
                </a:solidFill>
              </a:rPr>
              <a:t>+</a:t>
            </a:r>
            <a:r>
              <a:rPr lang="en-US" sz="1600" i="1">
                <a:solidFill>
                  <a:srgbClr val="CC3300"/>
                </a:solidFill>
              </a:rPr>
              <a:t> is known, so amount consumed by Cl</a:t>
            </a:r>
            <a:r>
              <a:rPr lang="en-US" sz="1600" i="1" baseline="30000">
                <a:solidFill>
                  <a:srgbClr val="CC3300"/>
                </a:solidFill>
              </a:rPr>
              <a:t>-</a:t>
            </a:r>
            <a:r>
              <a:rPr lang="en-US" sz="1600" i="1">
                <a:solidFill>
                  <a:srgbClr val="CC3300"/>
                </a:solidFill>
              </a:rPr>
              <a:t> can be calculated</a:t>
            </a:r>
          </a:p>
          <a:p>
            <a:pPr algn="ctr"/>
            <a:r>
              <a:rPr lang="en-US" sz="1600" b="0">
                <a:solidFill>
                  <a:schemeClr val="accent2"/>
                </a:solidFill>
              </a:rPr>
              <a:t>Subtract excess [Ag</a:t>
            </a:r>
            <a:r>
              <a:rPr lang="en-US" sz="1600" b="0" baseline="30000">
                <a:solidFill>
                  <a:schemeClr val="accent2"/>
                </a:solidFill>
              </a:rPr>
              <a:t>+</a:t>
            </a:r>
            <a:r>
              <a:rPr lang="en-US" sz="1600" b="0">
                <a:solidFill>
                  <a:schemeClr val="accent2"/>
                </a:solidFill>
              </a:rPr>
              <a:t>] from total [Ag</a:t>
            </a:r>
            <a:r>
              <a:rPr lang="en-US" sz="1600" b="0" baseline="30000">
                <a:solidFill>
                  <a:schemeClr val="accent2"/>
                </a:solidFill>
              </a:rPr>
              <a:t>+</a:t>
            </a:r>
            <a:r>
              <a:rPr lang="en-US" sz="1600" b="0">
                <a:solidFill>
                  <a:schemeClr val="accent2"/>
                </a:solidFill>
              </a:rPr>
              <a:t>] used to ppt. Cl</a:t>
            </a:r>
            <a:r>
              <a:rPr lang="en-US" sz="1600" b="0" baseline="30000">
                <a:solidFill>
                  <a:schemeClr val="accent2"/>
                </a:solidFill>
              </a:rPr>
              <a:t>-</a:t>
            </a:r>
            <a:endParaRPr lang="en-US" sz="1400" b="0" u="sng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tit-i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6775" y="0"/>
            <a:ext cx="2994025" cy="665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457200" y="9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>
                <a:solidFill>
                  <a:schemeClr val="tx2"/>
                </a:solidFill>
              </a:rPr>
              <a:t>Titrations</a:t>
            </a:r>
            <a:r>
              <a:rPr lang="en-US" sz="44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234950" y="1314450"/>
            <a:ext cx="89090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0" i="1">
                <a:solidFill>
                  <a:schemeClr val="tx2"/>
                </a:solidFill>
              </a:rPr>
              <a:t>End-Point Detection</a:t>
            </a:r>
            <a:endParaRPr lang="en-US" b="0" i="1">
              <a:solidFill>
                <a:schemeClr val="tx2"/>
              </a:solidFill>
            </a:endParaRPr>
          </a:p>
          <a:p>
            <a:pPr marL="914400" lvl="1" indent="-457200"/>
            <a:endParaRPr lang="en-US" b="0">
              <a:solidFill>
                <a:srgbClr val="CC3300"/>
              </a:solidFill>
              <a:sym typeface="Wingdings" pitchFamily="2" charset="2"/>
            </a:endParaRPr>
          </a:p>
          <a:p>
            <a:pPr marL="914400" lvl="1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b="0">
                <a:sym typeface="Wingdings" pitchFamily="2" charset="2"/>
              </a:rPr>
              <a:t>1.)	</a:t>
            </a:r>
            <a:r>
              <a:rPr lang="en-US" b="0">
                <a:solidFill>
                  <a:srgbClr val="CC3300"/>
                </a:solidFill>
                <a:sym typeface="Wingdings" pitchFamily="2" charset="2"/>
              </a:rPr>
              <a:t>Precipitation Titration</a:t>
            </a: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>
                <a:sym typeface="Wingdings" pitchFamily="2" charset="2"/>
              </a:rPr>
              <a:t>Fajans titration</a:t>
            </a: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sz="1600" b="0">
                <a:sym typeface="Wingdings" pitchFamily="2" charset="2"/>
              </a:rPr>
              <a:t>	- </a:t>
            </a:r>
            <a:r>
              <a:rPr lang="en-US" sz="1600" b="0">
                <a:solidFill>
                  <a:schemeClr val="accent2"/>
                </a:solidFill>
                <a:sym typeface="Wingdings" pitchFamily="2" charset="2"/>
              </a:rPr>
              <a:t>Uses an adsorption indicator</a:t>
            </a:r>
          </a:p>
          <a:p>
            <a:pPr marL="1828800" lvl="3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endParaRPr lang="en-US" sz="1400" baseline="-25000">
              <a:solidFill>
                <a:schemeClr val="accent2"/>
              </a:solidFill>
              <a:sym typeface="Wingdings" pitchFamily="2" charset="2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527175" y="1635125"/>
            <a:ext cx="4733925" cy="2044700"/>
            <a:chOff x="962" y="1030"/>
            <a:chExt cx="2982" cy="1288"/>
          </a:xfrm>
        </p:grpSpPr>
        <p:sp>
          <p:nvSpPr>
            <p:cNvPr id="28698" name="Rectangle 13"/>
            <p:cNvSpPr>
              <a:spLocks noChangeArrowheads="1"/>
            </p:cNvSpPr>
            <p:nvPr/>
          </p:nvSpPr>
          <p:spPr bwMode="auto">
            <a:xfrm>
              <a:off x="962" y="1911"/>
              <a:ext cx="2623" cy="40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8699" name="Line 7"/>
            <p:cNvSpPr>
              <a:spLocks noChangeShapeType="1"/>
            </p:cNvSpPr>
            <p:nvPr/>
          </p:nvSpPr>
          <p:spPr bwMode="auto">
            <a:xfrm flipV="1">
              <a:off x="3076" y="1030"/>
              <a:ext cx="868" cy="100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8700" name="Text Box 8"/>
            <p:cNvSpPr txBox="1">
              <a:spLocks noChangeArrowheads="1"/>
            </p:cNvSpPr>
            <p:nvPr/>
          </p:nvSpPr>
          <p:spPr bwMode="auto">
            <a:xfrm>
              <a:off x="993" y="1898"/>
              <a:ext cx="268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Precipitate surface is initially negatively charged due to excess Cl</a:t>
              </a:r>
              <a:r>
                <a:rPr lang="en-US" baseline="30000"/>
                <a:t>-</a:t>
              </a:r>
              <a:r>
                <a:rPr lang="en-US"/>
                <a:t> </a:t>
              </a:r>
            </a:p>
          </p:txBody>
        </p:sp>
      </p:grpSp>
      <p:sp>
        <p:nvSpPr>
          <p:cNvPr id="28678" name="Rectangle 10"/>
          <p:cNvSpPr>
            <a:spLocks noChangeArrowheads="1"/>
          </p:cNvSpPr>
          <p:nvPr/>
        </p:nvSpPr>
        <p:spPr bwMode="auto">
          <a:xfrm>
            <a:off x="6538913" y="558800"/>
            <a:ext cx="2195512" cy="1441450"/>
          </a:xfrm>
          <a:prstGeom prst="rect">
            <a:avLst/>
          </a:prstGeom>
          <a:noFill/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959350" y="430213"/>
            <a:ext cx="1560513" cy="484187"/>
            <a:chOff x="3124" y="271"/>
            <a:chExt cx="983" cy="305"/>
          </a:xfrm>
        </p:grpSpPr>
        <p:sp>
          <p:nvSpPr>
            <p:cNvPr id="28695" name="Rectangle 12"/>
            <p:cNvSpPr>
              <a:spLocks noChangeArrowheads="1"/>
            </p:cNvSpPr>
            <p:nvPr/>
          </p:nvSpPr>
          <p:spPr bwMode="auto">
            <a:xfrm>
              <a:off x="3124" y="271"/>
              <a:ext cx="732" cy="30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8696" name="Text Box 9"/>
            <p:cNvSpPr txBox="1">
              <a:spLocks noChangeArrowheads="1"/>
            </p:cNvSpPr>
            <p:nvPr/>
          </p:nvSpPr>
          <p:spPr bwMode="auto">
            <a:xfrm>
              <a:off x="3141" y="306"/>
              <a:ext cx="7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AgCl ppt.</a:t>
              </a:r>
            </a:p>
          </p:txBody>
        </p:sp>
        <p:sp>
          <p:nvSpPr>
            <p:cNvPr id="28697" name="Line 11"/>
            <p:cNvSpPr>
              <a:spLocks noChangeShapeType="1"/>
            </p:cNvSpPr>
            <p:nvPr/>
          </p:nvSpPr>
          <p:spPr bwMode="auto">
            <a:xfrm>
              <a:off x="3869" y="461"/>
              <a:ext cx="238" cy="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IQ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473200" y="4443413"/>
            <a:ext cx="5791200" cy="1538287"/>
            <a:chOff x="928" y="2799"/>
            <a:chExt cx="3648" cy="969"/>
          </a:xfrm>
        </p:grpSpPr>
        <p:sp>
          <p:nvSpPr>
            <p:cNvPr id="28692" name="Rectangle 17"/>
            <p:cNvSpPr>
              <a:spLocks noChangeArrowheads="1"/>
            </p:cNvSpPr>
            <p:nvPr/>
          </p:nvSpPr>
          <p:spPr bwMode="auto">
            <a:xfrm>
              <a:off x="928" y="2799"/>
              <a:ext cx="2907" cy="60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8693" name="Text Box 16"/>
            <p:cNvSpPr txBox="1">
              <a:spLocks noChangeArrowheads="1"/>
            </p:cNvSpPr>
            <p:nvPr/>
          </p:nvSpPr>
          <p:spPr bwMode="auto">
            <a:xfrm>
              <a:off x="948" y="2814"/>
              <a:ext cx="293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After equivalence point (end point), have excess Ag</a:t>
              </a:r>
              <a:r>
                <a:rPr lang="en-US" baseline="30000"/>
                <a:t>+ </a:t>
              </a:r>
              <a:r>
                <a:rPr lang="en-US"/>
                <a:t>so surface is now positively charged. </a:t>
              </a:r>
            </a:p>
          </p:txBody>
        </p:sp>
        <p:sp>
          <p:nvSpPr>
            <p:cNvPr id="28694" name="Line 14"/>
            <p:cNvSpPr>
              <a:spLocks noChangeShapeType="1"/>
            </p:cNvSpPr>
            <p:nvPr/>
          </p:nvSpPr>
          <p:spPr bwMode="auto">
            <a:xfrm>
              <a:off x="3335" y="3213"/>
              <a:ext cx="1241" cy="5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28681" name="Rectangle 15"/>
          <p:cNvSpPr>
            <a:spLocks noChangeArrowheads="1"/>
          </p:cNvSpPr>
          <p:nvPr/>
        </p:nvSpPr>
        <p:spPr bwMode="auto">
          <a:xfrm>
            <a:off x="6540500" y="4346575"/>
            <a:ext cx="2195513" cy="1441450"/>
          </a:xfrm>
          <a:prstGeom prst="rect">
            <a:avLst/>
          </a:prstGeom>
          <a:noFill/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28682" name="Rectangle 18"/>
          <p:cNvSpPr>
            <a:spLocks noChangeArrowheads="1"/>
          </p:cNvSpPr>
          <p:nvPr/>
        </p:nvSpPr>
        <p:spPr bwMode="auto">
          <a:xfrm>
            <a:off x="6078538" y="3894138"/>
            <a:ext cx="344487" cy="3444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28683" name="Rectangle 19"/>
          <p:cNvSpPr>
            <a:spLocks noChangeArrowheads="1"/>
          </p:cNvSpPr>
          <p:nvPr/>
        </p:nvSpPr>
        <p:spPr bwMode="auto">
          <a:xfrm>
            <a:off x="6091238" y="22225"/>
            <a:ext cx="344487" cy="3444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365125" y="5970588"/>
            <a:ext cx="7359650" cy="742950"/>
            <a:chOff x="230" y="3761"/>
            <a:chExt cx="4636" cy="468"/>
          </a:xfrm>
        </p:grpSpPr>
        <p:sp>
          <p:nvSpPr>
            <p:cNvPr id="28689" name="Rectangle 22"/>
            <p:cNvSpPr>
              <a:spLocks noChangeArrowheads="1"/>
            </p:cNvSpPr>
            <p:nvPr/>
          </p:nvSpPr>
          <p:spPr bwMode="auto">
            <a:xfrm>
              <a:off x="230" y="3761"/>
              <a:ext cx="3470" cy="46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8690" name="Text Box 20"/>
            <p:cNvSpPr txBox="1">
              <a:spLocks noChangeArrowheads="1"/>
            </p:cNvSpPr>
            <p:nvPr/>
          </p:nvSpPr>
          <p:spPr bwMode="auto">
            <a:xfrm>
              <a:off x="271" y="3775"/>
              <a:ext cx="344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Anionic dye is attracted to positive charged surface. Adsorption of dye causes color change</a:t>
              </a:r>
            </a:p>
          </p:txBody>
        </p:sp>
        <p:sp>
          <p:nvSpPr>
            <p:cNvPr id="28691" name="Line 21"/>
            <p:cNvSpPr>
              <a:spLocks noChangeShapeType="1"/>
            </p:cNvSpPr>
            <p:nvPr/>
          </p:nvSpPr>
          <p:spPr bwMode="auto">
            <a:xfrm flipV="1">
              <a:off x="3659" y="4073"/>
              <a:ext cx="1207" cy="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IQ"/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5219700" y="3519488"/>
            <a:ext cx="1552575" cy="796925"/>
            <a:chOff x="3288" y="2217"/>
            <a:chExt cx="978" cy="502"/>
          </a:xfrm>
        </p:grpSpPr>
        <p:sp>
          <p:nvSpPr>
            <p:cNvPr id="28686" name="Rectangle 28"/>
            <p:cNvSpPr>
              <a:spLocks noChangeArrowheads="1"/>
            </p:cNvSpPr>
            <p:nvPr/>
          </p:nvSpPr>
          <p:spPr bwMode="auto">
            <a:xfrm>
              <a:off x="3288" y="2217"/>
              <a:ext cx="732" cy="30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8687" name="Text Box 29"/>
            <p:cNvSpPr txBox="1">
              <a:spLocks noChangeArrowheads="1"/>
            </p:cNvSpPr>
            <p:nvPr/>
          </p:nvSpPr>
          <p:spPr bwMode="auto">
            <a:xfrm>
              <a:off x="3305" y="2252"/>
              <a:ext cx="7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AgCl ppt.</a:t>
              </a:r>
            </a:p>
          </p:txBody>
        </p:sp>
        <p:sp>
          <p:nvSpPr>
            <p:cNvPr id="28688" name="Line 30"/>
            <p:cNvSpPr>
              <a:spLocks noChangeShapeType="1"/>
            </p:cNvSpPr>
            <p:nvPr/>
          </p:nvSpPr>
          <p:spPr bwMode="auto">
            <a:xfrm>
              <a:off x="4020" y="2522"/>
              <a:ext cx="246" cy="1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IQ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457200" y="9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>
                <a:solidFill>
                  <a:schemeClr val="tx2"/>
                </a:solidFill>
              </a:rPr>
              <a:t>Titrations</a:t>
            </a:r>
            <a:r>
              <a:rPr lang="en-US" sz="44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234950" y="1314450"/>
            <a:ext cx="8909050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0" i="1">
                <a:solidFill>
                  <a:schemeClr val="tx2"/>
                </a:solidFill>
              </a:rPr>
              <a:t>End-Point Detection</a:t>
            </a:r>
            <a:endParaRPr lang="en-US" b="0" i="1">
              <a:solidFill>
                <a:schemeClr val="tx2"/>
              </a:solidFill>
            </a:endParaRPr>
          </a:p>
          <a:p>
            <a:pPr marL="914400" lvl="1" indent="-457200"/>
            <a:endParaRPr lang="en-US" b="0">
              <a:solidFill>
                <a:srgbClr val="CC3300"/>
              </a:solidFill>
              <a:sym typeface="Wingdings" pitchFamily="2" charset="2"/>
            </a:endParaRPr>
          </a:p>
          <a:p>
            <a:pPr marL="914400" lvl="1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b="0">
                <a:sym typeface="Wingdings" pitchFamily="2" charset="2"/>
              </a:rPr>
              <a:t>1.)	</a:t>
            </a:r>
            <a:r>
              <a:rPr lang="en-US" b="0">
                <a:solidFill>
                  <a:srgbClr val="CC3300"/>
                </a:solidFill>
                <a:sym typeface="Wingdings" pitchFamily="2" charset="2"/>
              </a:rPr>
              <a:t>Precipitation Titration</a:t>
            </a: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>
                <a:sym typeface="Wingdings" pitchFamily="2" charset="2"/>
              </a:rPr>
              <a:t>Fajans titration</a:t>
            </a: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>
                <a:sym typeface="Wingdings" pitchFamily="2" charset="2"/>
              </a:rPr>
              <a:t>Anionic dyes</a:t>
            </a: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sz="1600" b="0">
                <a:sym typeface="Wingdings" pitchFamily="2" charset="2"/>
              </a:rPr>
              <a:t>	</a:t>
            </a:r>
            <a:r>
              <a:rPr lang="en-US" sz="1600" b="0">
                <a:solidFill>
                  <a:schemeClr val="accent2"/>
                </a:solidFill>
                <a:sym typeface="Wingdings" pitchFamily="2" charset="2"/>
              </a:rPr>
              <a:t>- Maximize surface area  higher binding stronger color change</a:t>
            </a: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sz="1600" b="0">
                <a:solidFill>
                  <a:schemeClr val="accent2"/>
                </a:solidFill>
                <a:sym typeface="Wingdings" pitchFamily="2" charset="2"/>
              </a:rPr>
              <a:t>	- small particle size  low concentration</a:t>
            </a: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sz="1600" b="0">
                <a:solidFill>
                  <a:schemeClr val="accent2"/>
                </a:solidFill>
                <a:sym typeface="Wingdings" pitchFamily="2" charset="2"/>
              </a:rPr>
              <a:t>	- must use appropriate pH to maintain negative charge</a:t>
            </a: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sz="1600" b="0">
                <a:solidFill>
                  <a:schemeClr val="accent2"/>
                </a:solidFill>
                <a:sym typeface="Wingdings" pitchFamily="2" charset="2"/>
              </a:rPr>
              <a:t> </a:t>
            </a:r>
          </a:p>
          <a:p>
            <a:pPr marL="1828800" lvl="3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endParaRPr lang="en-US" sz="1400" baseline="-25000">
              <a:solidFill>
                <a:schemeClr val="accent2"/>
              </a:solidFill>
              <a:sym typeface="Wingdings" pitchFamily="2" charset="2"/>
            </a:endParaRPr>
          </a:p>
        </p:txBody>
      </p:sp>
      <p:pic>
        <p:nvPicPr>
          <p:cNvPr id="29700" name="Picture 6" descr="tit-dye"/>
          <p:cNvPicPr>
            <a:picLocks noChangeAspect="1" noChangeArrowheads="1"/>
          </p:cNvPicPr>
          <p:nvPr/>
        </p:nvPicPr>
        <p:blipFill>
          <a:blip r:embed="rId2"/>
          <a:srcRect t="49429" b="3802"/>
          <a:stretch>
            <a:fillRect/>
          </a:stretch>
        </p:blipFill>
        <p:spPr bwMode="auto">
          <a:xfrm>
            <a:off x="5281613" y="4408488"/>
            <a:ext cx="2960687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8" descr="tit-dye"/>
          <p:cNvPicPr>
            <a:picLocks noChangeAspect="1" noChangeArrowheads="1"/>
          </p:cNvPicPr>
          <p:nvPr/>
        </p:nvPicPr>
        <p:blipFill>
          <a:blip r:embed="rId3"/>
          <a:srcRect t="7605" b="50571"/>
          <a:stretch>
            <a:fillRect/>
          </a:stretch>
        </p:blipFill>
        <p:spPr bwMode="auto">
          <a:xfrm>
            <a:off x="506413" y="4637088"/>
            <a:ext cx="2960687" cy="18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9"/>
          <p:cNvSpPr txBox="1">
            <a:spLocks noChangeArrowheads="1"/>
          </p:cNvSpPr>
          <p:nvPr/>
        </p:nvSpPr>
        <p:spPr bwMode="auto">
          <a:xfrm>
            <a:off x="228600" y="4156075"/>
            <a:ext cx="3570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rgbClr val="CC3300"/>
                </a:solidFill>
              </a:rPr>
              <a:t>Changes from greenish yellow to pink</a:t>
            </a:r>
          </a:p>
        </p:txBody>
      </p:sp>
      <p:sp>
        <p:nvSpPr>
          <p:cNvPr id="29703" name="Text Box 10"/>
          <p:cNvSpPr txBox="1">
            <a:spLocks noChangeArrowheads="1"/>
          </p:cNvSpPr>
          <p:nvPr/>
        </p:nvSpPr>
        <p:spPr bwMode="auto">
          <a:xfrm>
            <a:off x="4608513" y="4029075"/>
            <a:ext cx="4217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rgbClr val="CC3300"/>
                </a:solidFill>
              </a:rPr>
              <a:t>Sharper color transition, binds to tightly to Cl</a:t>
            </a:r>
            <a:r>
              <a:rPr lang="en-US" sz="1600" b="0" baseline="30000">
                <a:solidFill>
                  <a:srgbClr val="CC3300"/>
                </a:solidFill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tit-tb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3" y="2670175"/>
            <a:ext cx="8570912" cy="382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457200" y="9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>
                <a:solidFill>
                  <a:schemeClr val="tx2"/>
                </a:solidFill>
              </a:rPr>
              <a:t>Titrations</a:t>
            </a:r>
            <a:r>
              <a:rPr lang="en-US" sz="44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234950" y="1035050"/>
            <a:ext cx="89090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0" i="1">
                <a:solidFill>
                  <a:schemeClr val="tx2"/>
                </a:solidFill>
              </a:rPr>
              <a:t>End-Point Detection</a:t>
            </a:r>
            <a:endParaRPr lang="en-US" b="0" i="1">
              <a:solidFill>
                <a:schemeClr val="tx2"/>
              </a:solidFill>
            </a:endParaRPr>
          </a:p>
          <a:p>
            <a:pPr marL="914400" lvl="1" indent="-457200"/>
            <a:endParaRPr lang="en-US" b="0">
              <a:solidFill>
                <a:srgbClr val="CC3300"/>
              </a:solidFill>
              <a:sym typeface="Wingdings" pitchFamily="2" charset="2"/>
            </a:endParaRPr>
          </a:p>
          <a:p>
            <a:pPr marL="914400" lvl="1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b="0">
                <a:sym typeface="Wingdings" pitchFamily="2" charset="2"/>
              </a:rPr>
              <a:t>2.)	</a:t>
            </a:r>
            <a:r>
              <a:rPr lang="en-US" b="0">
                <a:solidFill>
                  <a:srgbClr val="CC3300"/>
                </a:solidFill>
                <a:sym typeface="Wingdings" pitchFamily="2" charset="2"/>
              </a:rPr>
              <a:t>Typical Applications</a:t>
            </a: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>
                <a:sym typeface="Wingdings" pitchFamily="2" charset="2"/>
              </a:rPr>
              <a:t>Also indicates potential sources of interference</a:t>
            </a: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sz="1600" b="0">
                <a:solidFill>
                  <a:schemeClr val="accent2"/>
                </a:solidFill>
                <a:sym typeface="Wingdings" pitchFamily="2" charset="2"/>
              </a:rPr>
              <a:t>	</a:t>
            </a:r>
            <a:r>
              <a:rPr lang="en-US" sz="1600" b="0">
                <a:sym typeface="Wingdings" pitchFamily="2" charset="2"/>
              </a:rPr>
              <a:t>-</a:t>
            </a:r>
            <a:r>
              <a:rPr lang="en-US" sz="1600" b="0">
                <a:solidFill>
                  <a:schemeClr val="accent2"/>
                </a:solidFill>
                <a:sym typeface="Wingdings" pitchFamily="2" charset="2"/>
              </a:rPr>
              <a:t> other ions/analytes may be present in sample </a:t>
            </a:r>
          </a:p>
          <a:p>
            <a:pPr marL="1828800" lvl="3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endParaRPr lang="en-US" sz="1400" baseline="-25000">
              <a:solidFill>
                <a:schemeClr val="accent2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457200" y="9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>
                <a:solidFill>
                  <a:schemeClr val="tx2"/>
                </a:solidFill>
              </a:rPr>
              <a:t>Titrations</a:t>
            </a:r>
            <a:r>
              <a:rPr lang="en-US" sz="44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312738" y="1314450"/>
            <a:ext cx="828675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0" i="1">
                <a:solidFill>
                  <a:schemeClr val="tx2"/>
                </a:solidFill>
              </a:rPr>
              <a:t>Introduction</a:t>
            </a:r>
          </a:p>
          <a:p>
            <a:pPr marL="457200" indent="-457200"/>
            <a:endParaRPr lang="en-US" b="0">
              <a:solidFill>
                <a:srgbClr val="CC3300"/>
              </a:solidFill>
              <a:sym typeface="Wingdings" pitchFamily="2" charset="2"/>
            </a:endParaRPr>
          </a:p>
          <a:p>
            <a:pPr marL="914400" lvl="1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b="0">
                <a:sym typeface="Wingdings" pitchFamily="2" charset="2"/>
              </a:rPr>
              <a:t>4.)	</a:t>
            </a:r>
            <a:r>
              <a:rPr lang="en-US" b="0">
                <a:solidFill>
                  <a:srgbClr val="CC3300"/>
                </a:solidFill>
                <a:sym typeface="Wingdings" pitchFamily="2" charset="2"/>
              </a:rPr>
              <a:t>Equivalence point</a:t>
            </a: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>
                <a:sym typeface="Wingdings" pitchFamily="2" charset="2"/>
              </a:rPr>
              <a:t>Quantity of added titrant is the exact amount necessary for stoichiometric reaction with the analyte</a:t>
            </a:r>
          </a:p>
          <a:p>
            <a:pPr marL="1828800" lvl="3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sz="1600" b="0">
                <a:sym typeface="Wingdings" pitchFamily="2" charset="2"/>
              </a:rPr>
              <a:t>-	</a:t>
            </a: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Ideal theoretical result</a:t>
            </a:r>
          </a:p>
        </p:txBody>
      </p:sp>
      <p:grpSp>
        <p:nvGrpSpPr>
          <p:cNvPr id="11268" name="Group 13"/>
          <p:cNvGrpSpPr>
            <a:grpSpLocks/>
          </p:cNvGrpSpPr>
          <p:nvPr/>
        </p:nvGrpSpPr>
        <p:grpSpPr bwMode="auto">
          <a:xfrm>
            <a:off x="987425" y="3529013"/>
            <a:ext cx="7221538" cy="1558925"/>
            <a:chOff x="622" y="2223"/>
            <a:chExt cx="4549" cy="982"/>
          </a:xfrm>
        </p:grpSpPr>
        <p:pic>
          <p:nvPicPr>
            <p:cNvPr id="11270" name="Picture 6" descr="reaction3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2" y="2223"/>
              <a:ext cx="4549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1" name="Text Box 7"/>
            <p:cNvSpPr txBox="1">
              <a:spLocks noChangeArrowheads="1"/>
            </p:cNvSpPr>
            <p:nvPr/>
          </p:nvSpPr>
          <p:spPr bwMode="auto">
            <a:xfrm>
              <a:off x="1034" y="2745"/>
              <a:ext cx="705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/>
                <a:t>Analyte</a:t>
              </a:r>
            </a:p>
            <a:p>
              <a:pPr algn="ctr"/>
              <a:r>
                <a:rPr lang="en-US" sz="1400"/>
                <a:t>Oxalic acid</a:t>
              </a:r>
            </a:p>
            <a:p>
              <a:pPr algn="ctr"/>
              <a:r>
                <a:rPr lang="en-US" sz="1400"/>
                <a:t>(colorless)</a:t>
              </a:r>
            </a:p>
          </p:txBody>
        </p:sp>
        <p:sp>
          <p:nvSpPr>
            <p:cNvPr id="11272" name="Text Box 8"/>
            <p:cNvSpPr txBox="1">
              <a:spLocks noChangeArrowheads="1"/>
            </p:cNvSpPr>
            <p:nvPr/>
          </p:nvSpPr>
          <p:spPr bwMode="auto">
            <a:xfrm>
              <a:off x="2177" y="2757"/>
              <a:ext cx="531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solidFill>
                    <a:srgbClr val="0099FF"/>
                  </a:solidFill>
                </a:rPr>
                <a:t>Titrant</a:t>
              </a:r>
            </a:p>
            <a:p>
              <a:pPr algn="ctr"/>
              <a:r>
                <a:rPr lang="en-US" sz="1400">
                  <a:solidFill>
                    <a:srgbClr val="0099FF"/>
                  </a:solidFill>
                </a:rPr>
                <a:t>(purple)</a:t>
              </a:r>
            </a:p>
          </p:txBody>
        </p:sp>
        <p:sp>
          <p:nvSpPr>
            <p:cNvPr id="11273" name="Text Box 10"/>
            <p:cNvSpPr txBox="1">
              <a:spLocks noChangeArrowheads="1"/>
            </p:cNvSpPr>
            <p:nvPr/>
          </p:nvSpPr>
          <p:spPr bwMode="auto">
            <a:xfrm>
              <a:off x="3433" y="2799"/>
              <a:ext cx="6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/>
                <a:t>(colorless)</a:t>
              </a:r>
            </a:p>
          </p:txBody>
        </p:sp>
        <p:sp>
          <p:nvSpPr>
            <p:cNvPr id="11274" name="Text Box 11"/>
            <p:cNvSpPr txBox="1">
              <a:spLocks noChangeArrowheads="1"/>
            </p:cNvSpPr>
            <p:nvPr/>
          </p:nvSpPr>
          <p:spPr bwMode="auto">
            <a:xfrm>
              <a:off x="4079" y="2800"/>
              <a:ext cx="6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/>
                <a:t>(colorless)</a:t>
              </a:r>
            </a:p>
          </p:txBody>
        </p:sp>
      </p:grpSp>
      <p:sp>
        <p:nvSpPr>
          <p:cNvPr id="11269" name="Text Box 12"/>
          <p:cNvSpPr txBox="1">
            <a:spLocks noChangeArrowheads="1"/>
          </p:cNvSpPr>
          <p:nvPr/>
        </p:nvSpPr>
        <p:spPr bwMode="auto">
          <a:xfrm>
            <a:off x="474663" y="5440363"/>
            <a:ext cx="8293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i="1">
                <a:solidFill>
                  <a:srgbClr val="CC3300"/>
                </a:solidFill>
              </a:rPr>
              <a:t>Equivalence point occurs when 2 moles of MnO</a:t>
            </a:r>
            <a:r>
              <a:rPr lang="en-US" sz="1600" i="1" baseline="-25000">
                <a:solidFill>
                  <a:srgbClr val="CC3300"/>
                </a:solidFill>
              </a:rPr>
              <a:t>4</a:t>
            </a:r>
            <a:r>
              <a:rPr lang="en-US" sz="1600" i="1" baseline="30000">
                <a:solidFill>
                  <a:srgbClr val="CC3300"/>
                </a:solidFill>
              </a:rPr>
              <a:t>-</a:t>
            </a:r>
            <a:r>
              <a:rPr lang="en-US" sz="1600" i="1">
                <a:solidFill>
                  <a:srgbClr val="CC3300"/>
                </a:solidFill>
              </a:rPr>
              <a:t> is added to 5 moles of Oxalic acid</a:t>
            </a:r>
            <a:r>
              <a:rPr lang="en-US" sz="1400" i="1">
                <a:solidFill>
                  <a:srgbClr val="CC33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457200" y="9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>
                <a:solidFill>
                  <a:schemeClr val="tx2"/>
                </a:solidFill>
              </a:rPr>
              <a:t>Titrations</a:t>
            </a:r>
            <a:r>
              <a:rPr lang="en-US" sz="44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312738" y="1314450"/>
            <a:ext cx="82867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0" i="1">
                <a:solidFill>
                  <a:schemeClr val="tx2"/>
                </a:solidFill>
              </a:rPr>
              <a:t>Introduction</a:t>
            </a:r>
          </a:p>
          <a:p>
            <a:pPr marL="457200" indent="-457200"/>
            <a:endParaRPr lang="en-US" b="0">
              <a:solidFill>
                <a:srgbClr val="CC3300"/>
              </a:solidFill>
              <a:sym typeface="Wingdings" pitchFamily="2" charset="2"/>
            </a:endParaRPr>
          </a:p>
          <a:p>
            <a:pPr marL="914400" lvl="1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b="0">
                <a:sym typeface="Wingdings" pitchFamily="2" charset="2"/>
              </a:rPr>
              <a:t>5.)	</a:t>
            </a:r>
            <a:r>
              <a:rPr lang="en-US" b="0">
                <a:solidFill>
                  <a:srgbClr val="CC3300"/>
                </a:solidFill>
                <a:sym typeface="Wingdings" pitchFamily="2" charset="2"/>
              </a:rPr>
              <a:t>End point</a:t>
            </a: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>
                <a:sym typeface="Wingdings" pitchFamily="2" charset="2"/>
              </a:rPr>
              <a:t>What we actually measure</a:t>
            </a:r>
          </a:p>
          <a:p>
            <a:pPr marL="1828800" lvl="3" indent="-457200">
              <a:buClr>
                <a:srgbClr val="CC3300"/>
              </a:buClr>
              <a:buSzPct val="60000"/>
            </a:pPr>
            <a:r>
              <a:rPr lang="en-US" sz="1400">
                <a:sym typeface="Wingdings" pitchFamily="2" charset="2"/>
              </a:rPr>
              <a:t>-</a:t>
            </a: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	Marked by a sudden change in the physical property of the solution</a:t>
            </a:r>
          </a:p>
          <a:p>
            <a:pPr marL="1828800" lvl="3" indent="-457200">
              <a:buClr>
                <a:srgbClr val="CC3300"/>
              </a:buClr>
              <a:buSzPct val="60000"/>
            </a:pPr>
            <a:r>
              <a:rPr lang="en-US" sz="1400">
                <a:sym typeface="Wingdings" pitchFamily="2" charset="2"/>
              </a:rPr>
              <a:t>-</a:t>
            </a: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	Change in color, pH, voltage, current, absorbance of light, presence/absence ppt.</a:t>
            </a:r>
          </a:p>
        </p:txBody>
      </p:sp>
      <p:pic>
        <p:nvPicPr>
          <p:cNvPr id="12292" name="Picture 13" descr="IMG_13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4525" y="3800475"/>
            <a:ext cx="18923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4" descr="IMG_13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22700"/>
            <a:ext cx="19018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5" descr="IMG_13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29038" y="3811588"/>
            <a:ext cx="18923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AutoShape 16"/>
          <p:cNvSpPr>
            <a:spLocks noChangeArrowheads="1"/>
          </p:cNvSpPr>
          <p:nvPr/>
        </p:nvSpPr>
        <p:spPr bwMode="auto">
          <a:xfrm>
            <a:off x="2646363" y="4637088"/>
            <a:ext cx="601662" cy="322262"/>
          </a:xfrm>
          <a:prstGeom prst="rightArrow">
            <a:avLst>
              <a:gd name="adj1" fmla="val 50000"/>
              <a:gd name="adj2" fmla="val 46675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2296" name="AutoShape 17"/>
          <p:cNvSpPr>
            <a:spLocks noChangeArrowheads="1"/>
          </p:cNvSpPr>
          <p:nvPr/>
        </p:nvSpPr>
        <p:spPr bwMode="auto">
          <a:xfrm>
            <a:off x="6015038" y="4659313"/>
            <a:ext cx="601662" cy="322262"/>
          </a:xfrm>
          <a:prstGeom prst="rightArrow">
            <a:avLst>
              <a:gd name="adj1" fmla="val 50000"/>
              <a:gd name="adj2" fmla="val 46675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2297" name="Text Box 18"/>
          <p:cNvSpPr txBox="1">
            <a:spLocks noChangeArrowheads="1"/>
          </p:cNvSpPr>
          <p:nvPr/>
        </p:nvSpPr>
        <p:spPr bwMode="auto">
          <a:xfrm>
            <a:off x="66675" y="3367088"/>
            <a:ext cx="2663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i="1">
                <a:solidFill>
                  <a:srgbClr val="CC3300"/>
                </a:solidFill>
              </a:rPr>
              <a:t>CuCl Titration with NaOH</a:t>
            </a:r>
            <a:r>
              <a:rPr lang="en-US" sz="1400" i="1" u="sng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2298" name="Text Box 19"/>
          <p:cNvSpPr txBox="1">
            <a:spLocks noChangeArrowheads="1"/>
          </p:cNvSpPr>
          <p:nvPr/>
        </p:nvSpPr>
        <p:spPr bwMode="auto">
          <a:xfrm>
            <a:off x="47625" y="5800725"/>
            <a:ext cx="2644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Before any addition of NaOH</a:t>
            </a:r>
            <a:r>
              <a:rPr lang="en-US" sz="1400" i="1" u="sng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2299" name="Text Box 20"/>
          <p:cNvSpPr txBox="1">
            <a:spLocks noChangeArrowheads="1"/>
          </p:cNvSpPr>
          <p:nvPr/>
        </p:nvSpPr>
        <p:spPr bwMode="auto">
          <a:xfrm>
            <a:off x="3775075" y="5738813"/>
            <a:ext cx="18780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After the addition of 8 drops of NaOH</a:t>
            </a:r>
            <a:r>
              <a:rPr lang="en-US" sz="1400" i="1" u="sng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2300" name="Text Box 21"/>
          <p:cNvSpPr txBox="1">
            <a:spLocks noChangeArrowheads="1"/>
          </p:cNvSpPr>
          <p:nvPr/>
        </p:nvSpPr>
        <p:spPr bwMode="auto">
          <a:xfrm>
            <a:off x="7442200" y="5719763"/>
            <a:ext cx="1038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End Point</a:t>
            </a:r>
            <a:endParaRPr lang="en-US" sz="1400" i="1" u="sng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457200" y="9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>
                <a:solidFill>
                  <a:schemeClr val="tx2"/>
                </a:solidFill>
              </a:rPr>
              <a:t>Titrations</a:t>
            </a:r>
            <a:r>
              <a:rPr lang="en-US" sz="44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312738" y="1314450"/>
            <a:ext cx="82867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0" i="1">
                <a:solidFill>
                  <a:schemeClr val="tx2"/>
                </a:solidFill>
              </a:rPr>
              <a:t>Introduction</a:t>
            </a:r>
          </a:p>
          <a:p>
            <a:pPr marL="457200" indent="-457200"/>
            <a:endParaRPr lang="en-US" b="0">
              <a:solidFill>
                <a:srgbClr val="CC3300"/>
              </a:solidFill>
              <a:sym typeface="Wingdings" pitchFamily="2" charset="2"/>
            </a:endParaRPr>
          </a:p>
          <a:p>
            <a:pPr marL="914400" lvl="1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b="0">
                <a:sym typeface="Wingdings" pitchFamily="2" charset="2"/>
              </a:rPr>
              <a:t>5.)	</a:t>
            </a:r>
            <a:r>
              <a:rPr lang="en-US" b="0">
                <a:solidFill>
                  <a:srgbClr val="CC3300"/>
                </a:solidFill>
                <a:sym typeface="Wingdings" pitchFamily="2" charset="2"/>
              </a:rPr>
              <a:t>End point</a:t>
            </a: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>
                <a:sym typeface="Wingdings" pitchFamily="2" charset="2"/>
              </a:rPr>
              <a:t>Occurs from the addition of a slight </a:t>
            </a:r>
            <a:r>
              <a:rPr lang="en-US" sz="1600" b="0" i="1" u="sng">
                <a:sym typeface="Wingdings" pitchFamily="2" charset="2"/>
              </a:rPr>
              <a:t>excess </a:t>
            </a:r>
            <a:r>
              <a:rPr lang="en-US" sz="1600" b="0">
                <a:sym typeface="Wingdings" pitchFamily="2" charset="2"/>
              </a:rPr>
              <a:t>of titrant</a:t>
            </a:r>
          </a:p>
          <a:p>
            <a:pPr marL="1828800" lvl="3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sz="1400">
                <a:sym typeface="Wingdings" pitchFamily="2" charset="2"/>
              </a:rPr>
              <a:t>-	</a:t>
            </a: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Endpoint </a:t>
            </a:r>
            <a:r>
              <a:rPr lang="en-US" sz="1400" u="sng">
                <a:solidFill>
                  <a:schemeClr val="accent2"/>
                </a:solidFill>
                <a:sym typeface="Wingdings" pitchFamily="2" charset="2"/>
              </a:rPr>
              <a:t>does not</a:t>
            </a: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 equal equivalence point</a:t>
            </a:r>
          </a:p>
        </p:txBody>
      </p:sp>
      <p:grpSp>
        <p:nvGrpSpPr>
          <p:cNvPr id="13316" name="Group 6"/>
          <p:cNvGrpSpPr>
            <a:grpSpLocks/>
          </p:cNvGrpSpPr>
          <p:nvPr/>
        </p:nvGrpSpPr>
        <p:grpSpPr bwMode="auto">
          <a:xfrm>
            <a:off x="857250" y="2754313"/>
            <a:ext cx="7221538" cy="1558925"/>
            <a:chOff x="622" y="2223"/>
            <a:chExt cx="4549" cy="982"/>
          </a:xfrm>
        </p:grpSpPr>
        <p:pic>
          <p:nvPicPr>
            <p:cNvPr id="13319" name="Picture 7" descr="reaction3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2" y="2223"/>
              <a:ext cx="4549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0" name="Text Box 8"/>
            <p:cNvSpPr txBox="1">
              <a:spLocks noChangeArrowheads="1"/>
            </p:cNvSpPr>
            <p:nvPr/>
          </p:nvSpPr>
          <p:spPr bwMode="auto">
            <a:xfrm>
              <a:off x="1034" y="2745"/>
              <a:ext cx="705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/>
                <a:t>Analyte</a:t>
              </a:r>
            </a:p>
            <a:p>
              <a:pPr algn="ctr"/>
              <a:r>
                <a:rPr lang="en-US" sz="1400"/>
                <a:t>Oxalic acid</a:t>
              </a:r>
            </a:p>
            <a:p>
              <a:pPr algn="ctr"/>
              <a:r>
                <a:rPr lang="en-US" sz="1400"/>
                <a:t>(colorless)</a:t>
              </a:r>
            </a:p>
          </p:txBody>
        </p:sp>
        <p:sp>
          <p:nvSpPr>
            <p:cNvPr id="13321" name="Text Box 9"/>
            <p:cNvSpPr txBox="1">
              <a:spLocks noChangeArrowheads="1"/>
            </p:cNvSpPr>
            <p:nvPr/>
          </p:nvSpPr>
          <p:spPr bwMode="auto">
            <a:xfrm>
              <a:off x="2177" y="2757"/>
              <a:ext cx="531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solidFill>
                    <a:srgbClr val="0099FF"/>
                  </a:solidFill>
                </a:rPr>
                <a:t>Titrant</a:t>
              </a:r>
            </a:p>
            <a:p>
              <a:pPr algn="ctr"/>
              <a:r>
                <a:rPr lang="en-US" sz="1400">
                  <a:solidFill>
                    <a:srgbClr val="0099FF"/>
                  </a:solidFill>
                </a:rPr>
                <a:t>(purple)</a:t>
              </a:r>
            </a:p>
          </p:txBody>
        </p:sp>
        <p:sp>
          <p:nvSpPr>
            <p:cNvPr id="13322" name="Text Box 10"/>
            <p:cNvSpPr txBox="1">
              <a:spLocks noChangeArrowheads="1"/>
            </p:cNvSpPr>
            <p:nvPr/>
          </p:nvSpPr>
          <p:spPr bwMode="auto">
            <a:xfrm>
              <a:off x="3433" y="2799"/>
              <a:ext cx="6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/>
                <a:t>(colorless)</a:t>
              </a:r>
            </a:p>
          </p:txBody>
        </p:sp>
        <p:sp>
          <p:nvSpPr>
            <p:cNvPr id="13323" name="Text Box 11"/>
            <p:cNvSpPr txBox="1">
              <a:spLocks noChangeArrowheads="1"/>
            </p:cNvSpPr>
            <p:nvPr/>
          </p:nvSpPr>
          <p:spPr bwMode="auto">
            <a:xfrm>
              <a:off x="4079" y="2800"/>
              <a:ext cx="6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/>
                <a:t>(colorless)</a:t>
              </a:r>
            </a:p>
          </p:txBody>
        </p:sp>
      </p:grpSp>
      <p:sp>
        <p:nvSpPr>
          <p:cNvPr id="13317" name="Text Box 12"/>
          <p:cNvSpPr txBox="1">
            <a:spLocks noChangeArrowheads="1"/>
          </p:cNvSpPr>
          <p:nvPr/>
        </p:nvSpPr>
        <p:spPr bwMode="auto">
          <a:xfrm>
            <a:off x="690563" y="4359275"/>
            <a:ext cx="79105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i="1">
                <a:solidFill>
                  <a:srgbClr val="CC3300"/>
                </a:solidFill>
              </a:rPr>
              <a:t>After equivalence point occurs, excess MnO</a:t>
            </a:r>
            <a:r>
              <a:rPr lang="en-US" sz="1600" i="1" baseline="-25000">
                <a:solidFill>
                  <a:srgbClr val="CC3300"/>
                </a:solidFill>
              </a:rPr>
              <a:t>4</a:t>
            </a:r>
            <a:r>
              <a:rPr lang="en-US" sz="1600" i="1" baseline="30000">
                <a:solidFill>
                  <a:srgbClr val="CC3300"/>
                </a:solidFill>
              </a:rPr>
              <a:t>-</a:t>
            </a:r>
            <a:r>
              <a:rPr lang="en-US" sz="1600" i="1">
                <a:solidFill>
                  <a:srgbClr val="CC3300"/>
                </a:solidFill>
              </a:rPr>
              <a:t> turns solution purple </a:t>
            </a:r>
            <a:r>
              <a:rPr lang="en-US" sz="1600" i="1">
                <a:solidFill>
                  <a:srgbClr val="CC3300"/>
                </a:solidFill>
                <a:sym typeface="Wingdings" pitchFamily="2" charset="2"/>
              </a:rPr>
              <a:t> </a:t>
            </a:r>
            <a:r>
              <a:rPr lang="en-US" sz="1600" i="1" u="sng">
                <a:solidFill>
                  <a:schemeClr val="accent2"/>
                </a:solidFill>
                <a:sym typeface="Wingdings" pitchFamily="2" charset="2"/>
              </a:rPr>
              <a:t>Endpoint</a:t>
            </a:r>
            <a:r>
              <a:rPr lang="en-US" sz="1400" i="1" u="sng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13318" name="Picture 13" descr="en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4800" y="47371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titr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3713" y="249238"/>
            <a:ext cx="230505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457200" y="9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>
                <a:solidFill>
                  <a:schemeClr val="tx2"/>
                </a:solidFill>
              </a:rPr>
              <a:t>Titrations</a:t>
            </a:r>
            <a:r>
              <a:rPr lang="en-US" sz="44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234950" y="1314450"/>
            <a:ext cx="6919913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0" i="1">
                <a:solidFill>
                  <a:schemeClr val="tx2"/>
                </a:solidFill>
              </a:rPr>
              <a:t>Introduction</a:t>
            </a:r>
          </a:p>
          <a:p>
            <a:pPr marL="457200" indent="-457200"/>
            <a:endParaRPr lang="en-US" b="0">
              <a:solidFill>
                <a:srgbClr val="CC3300"/>
              </a:solidFill>
              <a:sym typeface="Wingdings" pitchFamily="2" charset="2"/>
            </a:endParaRPr>
          </a:p>
          <a:p>
            <a:pPr marL="914400" lvl="1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b="0">
                <a:sym typeface="Wingdings" pitchFamily="2" charset="2"/>
              </a:rPr>
              <a:t>5.)	</a:t>
            </a:r>
            <a:r>
              <a:rPr lang="en-US" b="0">
                <a:solidFill>
                  <a:srgbClr val="CC3300"/>
                </a:solidFill>
                <a:sym typeface="Wingdings" pitchFamily="2" charset="2"/>
              </a:rPr>
              <a:t>End point</a:t>
            </a: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>
                <a:sym typeface="Wingdings" pitchFamily="2" charset="2"/>
              </a:rPr>
              <a:t>Titration Error</a:t>
            </a:r>
          </a:p>
          <a:p>
            <a:pPr marL="1828800" lvl="3" indent="-457200">
              <a:buClr>
                <a:srgbClr val="CC3300"/>
              </a:buClr>
              <a:buSzPct val="60000"/>
            </a:pPr>
            <a:r>
              <a:rPr lang="en-US" sz="1400">
                <a:sym typeface="Wingdings" pitchFamily="2" charset="2"/>
              </a:rPr>
              <a:t>-</a:t>
            </a: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	Difference between endpoint and equivalence point</a:t>
            </a:r>
          </a:p>
          <a:p>
            <a:pPr marL="1828800" lvl="3" indent="-457200">
              <a:buClr>
                <a:srgbClr val="CC3300"/>
              </a:buClr>
              <a:buSzPct val="60000"/>
            </a:pPr>
            <a:r>
              <a:rPr lang="en-US" sz="1400">
                <a:sym typeface="Wingdings" pitchFamily="2" charset="2"/>
              </a:rPr>
              <a:t>-</a:t>
            </a: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	Corrected by a blank titration</a:t>
            </a:r>
          </a:p>
          <a:p>
            <a:pPr marL="1828800" lvl="3" indent="-457200">
              <a:buClr>
                <a:srgbClr val="CC3300"/>
              </a:buClr>
              <a:buSzPct val="60000"/>
            </a:pP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	</a:t>
            </a:r>
            <a:r>
              <a:rPr lang="en-US" sz="1400">
                <a:solidFill>
                  <a:srgbClr val="CC3300"/>
                </a:solidFill>
                <a:sym typeface="Wingdings" pitchFamily="2" charset="2"/>
              </a:rPr>
              <a:t>i. repeat procedure without analyte</a:t>
            </a:r>
          </a:p>
          <a:p>
            <a:pPr marL="1828800" lvl="3" indent="-457200">
              <a:buClr>
                <a:srgbClr val="CC3300"/>
              </a:buClr>
              <a:buSzPct val="60000"/>
            </a:pPr>
            <a:r>
              <a:rPr lang="en-US" sz="1400">
                <a:solidFill>
                  <a:srgbClr val="CC3300"/>
                </a:solidFill>
                <a:sym typeface="Wingdings" pitchFamily="2" charset="2"/>
              </a:rPr>
              <a:t>	ii. Determine amount of titrant needed to observe change</a:t>
            </a:r>
          </a:p>
          <a:p>
            <a:pPr marL="1828800" lvl="3" indent="-457200">
              <a:buClr>
                <a:srgbClr val="CC3300"/>
              </a:buClr>
              <a:buSzPct val="60000"/>
            </a:pPr>
            <a:r>
              <a:rPr lang="en-US" sz="1400">
                <a:solidFill>
                  <a:srgbClr val="CC3300"/>
                </a:solidFill>
                <a:sym typeface="Wingdings" pitchFamily="2" charset="2"/>
              </a:rPr>
              <a:t>	iii. subtract blank volume from titration</a:t>
            </a:r>
          </a:p>
          <a:p>
            <a:pPr marL="1828800" lvl="3" indent="-457200">
              <a:buClr>
                <a:srgbClr val="CC3300"/>
              </a:buClr>
              <a:buSzPct val="60000"/>
            </a:pPr>
            <a:endParaRPr lang="en-US" sz="1400">
              <a:solidFill>
                <a:srgbClr val="CC3300"/>
              </a:solidFill>
              <a:sym typeface="Wingdings" pitchFamily="2" charset="2"/>
            </a:endParaRP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>
                <a:sym typeface="Wingdings" pitchFamily="2" charset="2"/>
              </a:rPr>
              <a:t>Primary Standard</a:t>
            </a:r>
          </a:p>
          <a:p>
            <a:pPr marL="1828800" lvl="3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sz="1400">
                <a:sym typeface="Wingdings" pitchFamily="2" charset="2"/>
              </a:rPr>
              <a:t>-	</a:t>
            </a: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Accuracy of titration requires knowing precisely the quantity of titrant added.</a:t>
            </a:r>
          </a:p>
          <a:p>
            <a:pPr marL="1828800" lvl="3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-	99.9% pure or better  accurately measure concentration</a:t>
            </a:r>
          </a:p>
          <a:p>
            <a:pPr marL="1828800" lvl="3" indent="-457200">
              <a:buClr>
                <a:srgbClr val="CC3300"/>
              </a:buClr>
              <a:buSzPct val="60000"/>
              <a:buFontTx/>
              <a:buChar char="-"/>
            </a:pPr>
            <a:endParaRPr lang="en-US" sz="1400">
              <a:solidFill>
                <a:schemeClr val="accent2"/>
              </a:solidFill>
              <a:sym typeface="Wingdings" pitchFamily="2" charset="2"/>
            </a:endParaRPr>
          </a:p>
        </p:txBody>
      </p:sp>
      <p:pic>
        <p:nvPicPr>
          <p:cNvPr id="14341" name="Picture 8" descr="reaction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863" y="5221288"/>
            <a:ext cx="52530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1765300" y="5732463"/>
            <a:ext cx="11191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Analyte</a:t>
            </a:r>
          </a:p>
          <a:p>
            <a:pPr algn="ctr"/>
            <a:r>
              <a:rPr lang="en-US" sz="1400"/>
              <a:t>Oxalic acid</a:t>
            </a:r>
          </a:p>
          <a:p>
            <a:pPr algn="ctr"/>
            <a:r>
              <a:rPr lang="en-US" sz="1400"/>
              <a:t>(colorless)</a:t>
            </a:r>
          </a:p>
        </p:txBody>
      </p:sp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3121025" y="5743575"/>
            <a:ext cx="8429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0099FF"/>
                </a:solidFill>
              </a:rPr>
              <a:t>Titrant</a:t>
            </a:r>
          </a:p>
          <a:p>
            <a:pPr algn="ctr"/>
            <a:r>
              <a:rPr lang="en-US" sz="1400">
                <a:solidFill>
                  <a:srgbClr val="0099FF"/>
                </a:solidFill>
              </a:rPr>
              <a:t>(purple)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457200" y="9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>
                <a:solidFill>
                  <a:schemeClr val="tx2"/>
                </a:solidFill>
              </a:rPr>
              <a:t>Titrations</a:t>
            </a:r>
            <a:r>
              <a:rPr lang="en-US" sz="44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234950" y="1314450"/>
            <a:ext cx="836136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0" i="1">
                <a:solidFill>
                  <a:schemeClr val="tx2"/>
                </a:solidFill>
              </a:rPr>
              <a:t>Introduction</a:t>
            </a:r>
            <a:endParaRPr lang="en-US" b="0" i="1">
              <a:solidFill>
                <a:schemeClr val="tx2"/>
              </a:solidFill>
            </a:endParaRPr>
          </a:p>
          <a:p>
            <a:pPr marL="914400" lvl="1" indent="-457200"/>
            <a:endParaRPr lang="en-US" b="0">
              <a:solidFill>
                <a:srgbClr val="CC3300"/>
              </a:solidFill>
              <a:sym typeface="Wingdings" pitchFamily="2" charset="2"/>
            </a:endParaRPr>
          </a:p>
          <a:p>
            <a:pPr marL="914400" lvl="1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b="0">
                <a:sym typeface="Wingdings" pitchFamily="2" charset="2"/>
              </a:rPr>
              <a:t>6.)	</a:t>
            </a:r>
            <a:r>
              <a:rPr lang="en-US" b="0">
                <a:solidFill>
                  <a:srgbClr val="CC3300"/>
                </a:solidFill>
                <a:sym typeface="Wingdings" pitchFamily="2" charset="2"/>
              </a:rPr>
              <a:t>Standardization</a:t>
            </a: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>
                <a:sym typeface="Wingdings" pitchFamily="2" charset="2"/>
              </a:rPr>
              <a:t>Required when a non-primary titrant is used</a:t>
            </a:r>
          </a:p>
          <a:p>
            <a:pPr marL="1828800" lvl="3" indent="-457200">
              <a:buClr>
                <a:srgbClr val="CC3300"/>
              </a:buClr>
              <a:buSzPct val="60000"/>
            </a:pPr>
            <a:r>
              <a:rPr lang="en-US" sz="1400">
                <a:sym typeface="Wingdings" pitchFamily="2" charset="2"/>
              </a:rPr>
              <a:t>-</a:t>
            </a: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	Prepare titrant with approximately the desired concentration</a:t>
            </a:r>
          </a:p>
          <a:p>
            <a:pPr marL="1828800" lvl="3" indent="-457200">
              <a:buClr>
                <a:srgbClr val="CC3300"/>
              </a:buClr>
              <a:buSzPct val="60000"/>
            </a:pPr>
            <a:r>
              <a:rPr lang="en-US" sz="1400">
                <a:sym typeface="Wingdings" pitchFamily="2" charset="2"/>
              </a:rPr>
              <a:t>-</a:t>
            </a: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	Use it to titrate a primary standard</a:t>
            </a:r>
          </a:p>
          <a:p>
            <a:pPr marL="1828800" lvl="3" indent="-457200">
              <a:buClr>
                <a:srgbClr val="CC3300"/>
              </a:buClr>
              <a:buSzPct val="60000"/>
            </a:pPr>
            <a:r>
              <a:rPr lang="en-US" sz="1400">
                <a:solidFill>
                  <a:srgbClr val="CC3300"/>
                </a:solidFill>
                <a:sym typeface="Wingdings" pitchFamily="2" charset="2"/>
              </a:rPr>
              <a:t>-	</a:t>
            </a: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Determine the concentration of the titrant</a:t>
            </a:r>
          </a:p>
          <a:p>
            <a:pPr marL="1828800" lvl="3" indent="-457200">
              <a:buClr>
                <a:srgbClr val="CC3300"/>
              </a:buClr>
              <a:buSzPct val="60000"/>
            </a:pPr>
            <a:r>
              <a:rPr lang="en-US" sz="1400">
                <a:solidFill>
                  <a:srgbClr val="CC3300"/>
                </a:solidFill>
                <a:sym typeface="Wingdings" pitchFamily="2" charset="2"/>
              </a:rPr>
              <a:t>-	</a:t>
            </a:r>
            <a:r>
              <a:rPr lang="en-US" sz="1400" i="1" u="sng">
                <a:solidFill>
                  <a:schemeClr val="accent2"/>
                </a:solidFill>
                <a:sym typeface="Wingdings" pitchFamily="2" charset="2"/>
              </a:rPr>
              <a:t>Reverse of the normal titration process!!!</a:t>
            </a: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	</a:t>
            </a:r>
          </a:p>
        </p:txBody>
      </p:sp>
      <p:pic>
        <p:nvPicPr>
          <p:cNvPr id="15364" name="Picture 6" descr="titration"/>
          <p:cNvPicPr>
            <a:picLocks noChangeAspect="1" noChangeArrowheads="1"/>
          </p:cNvPicPr>
          <p:nvPr/>
        </p:nvPicPr>
        <p:blipFill>
          <a:blip r:embed="rId2"/>
          <a:srcRect r="48279"/>
          <a:stretch>
            <a:fillRect/>
          </a:stretch>
        </p:blipFill>
        <p:spPr bwMode="auto">
          <a:xfrm>
            <a:off x="536575" y="4116388"/>
            <a:ext cx="1270000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Line 7"/>
          <p:cNvSpPr>
            <a:spLocks noChangeShapeType="1"/>
          </p:cNvSpPr>
          <p:nvPr/>
        </p:nvSpPr>
        <p:spPr bwMode="auto">
          <a:xfrm flipV="1">
            <a:off x="1287463" y="4649788"/>
            <a:ext cx="711200" cy="207962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1755775" y="4435475"/>
            <a:ext cx="20224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titrant known concentration</a:t>
            </a:r>
          </a:p>
        </p:txBody>
      </p:sp>
      <p:sp>
        <p:nvSpPr>
          <p:cNvPr id="15367" name="Line 9"/>
          <p:cNvSpPr>
            <a:spLocks noChangeShapeType="1"/>
          </p:cNvSpPr>
          <p:nvPr/>
        </p:nvSpPr>
        <p:spPr bwMode="auto">
          <a:xfrm flipV="1">
            <a:off x="1331913" y="5962650"/>
            <a:ext cx="711200" cy="207963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1577975" y="5648325"/>
            <a:ext cx="23352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analyte unknown concentration</a:t>
            </a:r>
          </a:p>
        </p:txBody>
      </p:sp>
      <p:pic>
        <p:nvPicPr>
          <p:cNvPr id="15369" name="Picture 11" descr="titration"/>
          <p:cNvPicPr>
            <a:picLocks noChangeAspect="1" noChangeArrowheads="1"/>
          </p:cNvPicPr>
          <p:nvPr/>
        </p:nvPicPr>
        <p:blipFill>
          <a:blip r:embed="rId2"/>
          <a:srcRect r="48279"/>
          <a:stretch>
            <a:fillRect/>
          </a:stretch>
        </p:blipFill>
        <p:spPr bwMode="auto">
          <a:xfrm>
            <a:off x="5467350" y="4130675"/>
            <a:ext cx="1270000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Line 12"/>
          <p:cNvSpPr>
            <a:spLocks noChangeShapeType="1"/>
          </p:cNvSpPr>
          <p:nvPr/>
        </p:nvSpPr>
        <p:spPr bwMode="auto">
          <a:xfrm flipV="1">
            <a:off x="6218238" y="4664075"/>
            <a:ext cx="711200" cy="207963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15371" name="Text Box 13"/>
          <p:cNvSpPr txBox="1">
            <a:spLocks noChangeArrowheads="1"/>
          </p:cNvSpPr>
          <p:nvPr/>
        </p:nvSpPr>
        <p:spPr bwMode="auto">
          <a:xfrm>
            <a:off x="6686550" y="4449763"/>
            <a:ext cx="20224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titrant unknown concentration</a:t>
            </a:r>
          </a:p>
        </p:txBody>
      </p:sp>
      <p:sp>
        <p:nvSpPr>
          <p:cNvPr id="15372" name="Line 14"/>
          <p:cNvSpPr>
            <a:spLocks noChangeShapeType="1"/>
          </p:cNvSpPr>
          <p:nvPr/>
        </p:nvSpPr>
        <p:spPr bwMode="auto">
          <a:xfrm flipV="1">
            <a:off x="6262688" y="5976938"/>
            <a:ext cx="711200" cy="207962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15373" name="Text Box 15"/>
          <p:cNvSpPr txBox="1">
            <a:spLocks noChangeArrowheads="1"/>
          </p:cNvSpPr>
          <p:nvPr/>
        </p:nvSpPr>
        <p:spPr bwMode="auto">
          <a:xfrm>
            <a:off x="6597650" y="5762625"/>
            <a:ext cx="23352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analyte known concentration</a:t>
            </a:r>
          </a:p>
        </p:txBody>
      </p:sp>
      <p:sp>
        <p:nvSpPr>
          <p:cNvPr id="15374" name="Text Box 16"/>
          <p:cNvSpPr txBox="1">
            <a:spLocks noChangeArrowheads="1"/>
          </p:cNvSpPr>
          <p:nvPr/>
        </p:nvSpPr>
        <p:spPr bwMode="auto">
          <a:xfrm>
            <a:off x="595313" y="3738563"/>
            <a:ext cx="1270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u="sng"/>
              <a:t>Titration</a:t>
            </a:r>
          </a:p>
        </p:txBody>
      </p:sp>
      <p:sp>
        <p:nvSpPr>
          <p:cNvPr id="15375" name="Text Box 17"/>
          <p:cNvSpPr txBox="1">
            <a:spLocks noChangeArrowheads="1"/>
          </p:cNvSpPr>
          <p:nvPr/>
        </p:nvSpPr>
        <p:spPr bwMode="auto">
          <a:xfrm>
            <a:off x="5189538" y="3751263"/>
            <a:ext cx="1982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u="sng"/>
              <a:t>Standardization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457200" y="9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>
                <a:solidFill>
                  <a:schemeClr val="tx2"/>
                </a:solidFill>
              </a:rPr>
              <a:t>Titrations</a:t>
            </a:r>
            <a:r>
              <a:rPr lang="en-US" sz="44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234950" y="1314450"/>
            <a:ext cx="8909050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0" i="1">
                <a:solidFill>
                  <a:schemeClr val="tx2"/>
                </a:solidFill>
              </a:rPr>
              <a:t>Introduction</a:t>
            </a:r>
            <a:endParaRPr lang="en-US" b="0" i="1">
              <a:solidFill>
                <a:schemeClr val="tx2"/>
              </a:solidFill>
            </a:endParaRPr>
          </a:p>
          <a:p>
            <a:pPr marL="914400" lvl="1" indent="-457200"/>
            <a:endParaRPr lang="en-US" b="0">
              <a:solidFill>
                <a:srgbClr val="CC3300"/>
              </a:solidFill>
              <a:sym typeface="Wingdings" pitchFamily="2" charset="2"/>
            </a:endParaRPr>
          </a:p>
          <a:p>
            <a:pPr marL="914400" lvl="1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b="0">
                <a:sym typeface="Wingdings" pitchFamily="2" charset="2"/>
              </a:rPr>
              <a:t>7.)	</a:t>
            </a:r>
            <a:r>
              <a:rPr lang="en-US" b="0">
                <a:solidFill>
                  <a:srgbClr val="CC3300"/>
                </a:solidFill>
                <a:sym typeface="Wingdings" pitchFamily="2" charset="2"/>
              </a:rPr>
              <a:t>Back Titration</a:t>
            </a: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>
                <a:sym typeface="Wingdings" pitchFamily="2" charset="2"/>
              </a:rPr>
              <a:t>Add </a:t>
            </a:r>
            <a:r>
              <a:rPr lang="en-US" sz="1600" b="0" i="1">
                <a:sym typeface="Wingdings" pitchFamily="2" charset="2"/>
              </a:rPr>
              <a:t>excess </a:t>
            </a:r>
            <a:r>
              <a:rPr lang="en-US" sz="1600" b="0">
                <a:sym typeface="Wingdings" pitchFamily="2" charset="2"/>
              </a:rPr>
              <a:t>of one standard reagent (known concentration)</a:t>
            </a:r>
          </a:p>
          <a:p>
            <a:pPr marL="1828800" lvl="3" indent="-457200">
              <a:buClr>
                <a:srgbClr val="CC3300"/>
              </a:buClr>
              <a:buSzPct val="60000"/>
            </a:pPr>
            <a:r>
              <a:rPr lang="en-US" sz="1400">
                <a:sym typeface="Wingdings" pitchFamily="2" charset="2"/>
              </a:rPr>
              <a:t>-</a:t>
            </a: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	Completely react </a:t>
            </a:r>
            <a:r>
              <a:rPr lang="en-US" sz="1400" u="sng">
                <a:solidFill>
                  <a:schemeClr val="accent2"/>
                </a:solidFill>
                <a:sym typeface="Wingdings" pitchFamily="2" charset="2"/>
              </a:rPr>
              <a:t>all</a:t>
            </a: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 the analyte</a:t>
            </a:r>
          </a:p>
          <a:p>
            <a:pPr marL="1828800" lvl="3" indent="-457200">
              <a:buClr>
                <a:srgbClr val="CC3300"/>
              </a:buClr>
              <a:buSzPct val="60000"/>
            </a:pPr>
            <a:r>
              <a:rPr lang="en-US" sz="1400">
                <a:sym typeface="Wingdings" pitchFamily="2" charset="2"/>
              </a:rPr>
              <a:t>-</a:t>
            </a: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	Add enough MnO</a:t>
            </a:r>
            <a:r>
              <a:rPr lang="en-US" sz="1400" baseline="-25000">
                <a:solidFill>
                  <a:schemeClr val="accent2"/>
                </a:solidFill>
                <a:sym typeface="Wingdings" pitchFamily="2" charset="2"/>
              </a:rPr>
              <a:t>4</a:t>
            </a:r>
            <a:r>
              <a:rPr lang="en-US" sz="1400" baseline="30000">
                <a:solidFill>
                  <a:schemeClr val="accent2"/>
                </a:solidFill>
                <a:sym typeface="Wingdings" pitchFamily="2" charset="2"/>
              </a:rPr>
              <a:t>-</a:t>
            </a: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 so all oxalic acid is converted to product</a:t>
            </a:r>
          </a:p>
          <a:p>
            <a:pPr marL="1828800" lvl="3" indent="-457200">
              <a:buClr>
                <a:srgbClr val="CC3300"/>
              </a:buClr>
              <a:buSzPct val="60000"/>
            </a:pPr>
            <a:endParaRPr lang="en-US" sz="1400">
              <a:solidFill>
                <a:schemeClr val="accent2"/>
              </a:solidFill>
              <a:sym typeface="Wingdings" pitchFamily="2" charset="2"/>
            </a:endParaRPr>
          </a:p>
          <a:p>
            <a:pPr marL="1828800" lvl="3" indent="-457200">
              <a:buClr>
                <a:srgbClr val="CC3300"/>
              </a:buClr>
              <a:buSzPct val="60000"/>
              <a:buFontTx/>
              <a:buChar char="-"/>
            </a:pPr>
            <a:endParaRPr lang="en-US" sz="1400">
              <a:solidFill>
                <a:schemeClr val="accent2"/>
              </a:solidFill>
              <a:sym typeface="Wingdings" pitchFamily="2" charset="2"/>
            </a:endParaRPr>
          </a:p>
          <a:p>
            <a:pPr marL="1828800" lvl="3" indent="-457200">
              <a:buClr>
                <a:srgbClr val="CC3300"/>
              </a:buClr>
              <a:buSzPct val="60000"/>
              <a:buFontTx/>
              <a:buChar char="-"/>
            </a:pPr>
            <a:endParaRPr lang="en-US" sz="1400">
              <a:solidFill>
                <a:schemeClr val="accent2"/>
              </a:solidFill>
              <a:sym typeface="Wingdings" pitchFamily="2" charset="2"/>
            </a:endParaRPr>
          </a:p>
          <a:p>
            <a:pPr marL="1828800" lvl="3" indent="-457200">
              <a:buClr>
                <a:srgbClr val="CC3300"/>
              </a:buClr>
              <a:buSzPct val="60000"/>
              <a:buFontTx/>
              <a:buChar char="-"/>
            </a:pPr>
            <a:endParaRPr lang="en-US" sz="1400">
              <a:solidFill>
                <a:schemeClr val="accent2"/>
              </a:solidFill>
              <a:sym typeface="Wingdings" pitchFamily="2" charset="2"/>
            </a:endParaRPr>
          </a:p>
          <a:p>
            <a:pPr marL="1828800" lvl="3" indent="-457200">
              <a:buClr>
                <a:srgbClr val="CC3300"/>
              </a:buClr>
              <a:buSzPct val="60000"/>
              <a:buFontTx/>
              <a:buChar char="-"/>
            </a:pPr>
            <a:endParaRPr lang="en-US" sz="1400">
              <a:solidFill>
                <a:schemeClr val="accent2"/>
              </a:solidFill>
              <a:sym typeface="Wingdings" pitchFamily="2" charset="2"/>
            </a:endParaRPr>
          </a:p>
          <a:p>
            <a:pPr marL="1828800" lvl="3" indent="-457200">
              <a:buClr>
                <a:srgbClr val="CC3300"/>
              </a:buClr>
              <a:buSzPct val="60000"/>
              <a:buFontTx/>
              <a:buChar char="-"/>
            </a:pPr>
            <a:endParaRPr lang="en-US" sz="1400">
              <a:solidFill>
                <a:schemeClr val="accent2"/>
              </a:solidFill>
              <a:sym typeface="Wingdings" pitchFamily="2" charset="2"/>
            </a:endParaRPr>
          </a:p>
          <a:p>
            <a:pPr marL="1828800" lvl="3" indent="-457200">
              <a:buClr>
                <a:srgbClr val="CC3300"/>
              </a:buClr>
              <a:buSzPct val="60000"/>
              <a:buFontTx/>
              <a:buChar char="-"/>
            </a:pPr>
            <a:endParaRPr lang="en-US" sz="1400">
              <a:solidFill>
                <a:schemeClr val="accent2"/>
              </a:solidFill>
              <a:sym typeface="Wingdings" pitchFamily="2" charset="2"/>
            </a:endParaRPr>
          </a:p>
          <a:p>
            <a:pPr marL="1828800" lvl="3" indent="-457200">
              <a:buClr>
                <a:srgbClr val="CC3300"/>
              </a:buClr>
              <a:buSzPct val="60000"/>
              <a:buFontTx/>
              <a:buChar char="-"/>
            </a:pPr>
            <a:endParaRPr lang="en-US" sz="1400">
              <a:solidFill>
                <a:schemeClr val="accent2"/>
              </a:solidFill>
              <a:sym typeface="Wingdings" pitchFamily="2" charset="2"/>
            </a:endParaRPr>
          </a:p>
          <a:p>
            <a:pPr marL="1828800" lvl="3" indent="-457200">
              <a:buClr>
                <a:srgbClr val="CC3300"/>
              </a:buClr>
              <a:buSzPct val="60000"/>
              <a:buFontTx/>
              <a:buChar char="-"/>
            </a:pPr>
            <a:endParaRPr lang="en-US" sz="1400">
              <a:solidFill>
                <a:schemeClr val="accent2"/>
              </a:solidFill>
              <a:sym typeface="Wingdings" pitchFamily="2" charset="2"/>
            </a:endParaRPr>
          </a:p>
          <a:p>
            <a:pPr marL="1828800" lvl="3" indent="-457200">
              <a:buClr>
                <a:srgbClr val="CC3300"/>
              </a:buClr>
              <a:buSzPct val="60000"/>
              <a:buFontTx/>
              <a:buChar char="-"/>
            </a:pPr>
            <a:endParaRPr lang="en-US" sz="1400">
              <a:solidFill>
                <a:schemeClr val="accent2"/>
              </a:solidFill>
              <a:sym typeface="Wingdings" pitchFamily="2" charset="2"/>
            </a:endParaRPr>
          </a:p>
          <a:p>
            <a:pPr marL="1371600" lvl="2" indent="-457200">
              <a:buClr>
                <a:srgbClr val="CC3300"/>
              </a:buClr>
              <a:buSzPct val="60000"/>
              <a:buFont typeface="Wingdings" pitchFamily="2" charset="2"/>
              <a:buChar char="Ø"/>
            </a:pPr>
            <a:r>
              <a:rPr lang="en-US" sz="1600" b="0">
                <a:sym typeface="Wingdings" pitchFamily="2" charset="2"/>
              </a:rPr>
              <a:t>Titrate excess standard reagent to determine how much is left</a:t>
            </a:r>
          </a:p>
          <a:p>
            <a:pPr marL="1828800" lvl="3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sz="1600" b="0">
                <a:sym typeface="Wingdings" pitchFamily="2" charset="2"/>
              </a:rPr>
              <a:t>-	</a:t>
            </a: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Titrate Fe</a:t>
            </a:r>
            <a:r>
              <a:rPr lang="en-US" sz="1400" baseline="30000">
                <a:solidFill>
                  <a:schemeClr val="accent2"/>
                </a:solidFill>
                <a:sym typeface="Wingdings" pitchFamily="2" charset="2"/>
              </a:rPr>
              <a:t>2+</a:t>
            </a: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 to determine the amount of MnO</a:t>
            </a:r>
            <a:r>
              <a:rPr lang="en-US" sz="1400" baseline="-25000">
                <a:solidFill>
                  <a:schemeClr val="accent2"/>
                </a:solidFill>
                <a:sym typeface="Wingdings" pitchFamily="2" charset="2"/>
              </a:rPr>
              <a:t>4</a:t>
            </a:r>
            <a:r>
              <a:rPr lang="en-US" sz="1400" baseline="30000">
                <a:solidFill>
                  <a:schemeClr val="accent2"/>
                </a:solidFill>
                <a:sym typeface="Wingdings" pitchFamily="2" charset="2"/>
              </a:rPr>
              <a:t>-</a:t>
            </a: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 that did not react with oxalic acid</a:t>
            </a:r>
          </a:p>
          <a:p>
            <a:pPr marL="1828800" lvl="3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sz="1600" b="0">
                <a:sym typeface="Wingdings" pitchFamily="2" charset="2"/>
              </a:rPr>
              <a:t>-	</a:t>
            </a: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Differences is related to amount of analyte</a:t>
            </a:r>
            <a:r>
              <a:rPr lang="en-US" sz="1600" b="0">
                <a:sym typeface="Wingdings" pitchFamily="2" charset="2"/>
              </a:rPr>
              <a:t> </a:t>
            </a:r>
          </a:p>
          <a:p>
            <a:pPr marL="1828800" lvl="3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sz="1600" b="0">
                <a:sym typeface="Wingdings" pitchFamily="2" charset="2"/>
              </a:rPr>
              <a:t>-	</a:t>
            </a:r>
            <a:r>
              <a:rPr lang="en-US" sz="1400">
                <a:solidFill>
                  <a:schemeClr val="accent2"/>
                </a:solidFill>
                <a:sym typeface="Wingdings" pitchFamily="2" charset="2"/>
              </a:rPr>
              <a:t>Useful if better/easier to detect endpoint</a:t>
            </a:r>
          </a:p>
        </p:txBody>
      </p:sp>
      <p:pic>
        <p:nvPicPr>
          <p:cNvPr id="16388" name="Picture 10" descr="reaction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0425" y="3043238"/>
            <a:ext cx="7221538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11"/>
          <p:cNvSpPr txBox="1">
            <a:spLocks noChangeArrowheads="1"/>
          </p:cNvSpPr>
          <p:nvPr/>
        </p:nvSpPr>
        <p:spPr bwMode="auto">
          <a:xfrm>
            <a:off x="1514475" y="3871913"/>
            <a:ext cx="11191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Analyte</a:t>
            </a:r>
          </a:p>
          <a:p>
            <a:pPr algn="ctr"/>
            <a:r>
              <a:rPr lang="en-US" sz="1400"/>
              <a:t>Oxalic acid</a:t>
            </a:r>
          </a:p>
          <a:p>
            <a:pPr algn="ctr"/>
            <a:r>
              <a:rPr lang="en-US" sz="1400"/>
              <a:t>(colorless)</a:t>
            </a:r>
          </a:p>
        </p:txBody>
      </p:sp>
      <p:sp>
        <p:nvSpPr>
          <p:cNvPr id="16390" name="Text Box 12"/>
          <p:cNvSpPr txBox="1">
            <a:spLocks noChangeArrowheads="1"/>
          </p:cNvSpPr>
          <p:nvPr/>
        </p:nvSpPr>
        <p:spPr bwMode="auto">
          <a:xfrm>
            <a:off x="3328988" y="3890963"/>
            <a:ext cx="8429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0099FF"/>
                </a:solidFill>
              </a:rPr>
              <a:t>Titrant</a:t>
            </a:r>
          </a:p>
          <a:p>
            <a:pPr algn="ctr"/>
            <a:r>
              <a:rPr lang="en-US" sz="1400">
                <a:solidFill>
                  <a:srgbClr val="0099FF"/>
                </a:solidFill>
              </a:rPr>
              <a:t>(purple)</a:t>
            </a:r>
          </a:p>
        </p:txBody>
      </p:sp>
      <p:sp>
        <p:nvSpPr>
          <p:cNvPr id="16391" name="Text Box 13"/>
          <p:cNvSpPr txBox="1">
            <a:spLocks noChangeArrowheads="1"/>
          </p:cNvSpPr>
          <p:nvPr/>
        </p:nvSpPr>
        <p:spPr bwMode="auto">
          <a:xfrm>
            <a:off x="5322888" y="3957638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(colorless)</a:t>
            </a:r>
          </a:p>
        </p:txBody>
      </p:sp>
      <p:sp>
        <p:nvSpPr>
          <p:cNvPr id="16392" name="Text Box 14"/>
          <p:cNvSpPr txBox="1">
            <a:spLocks noChangeArrowheads="1"/>
          </p:cNvSpPr>
          <p:nvPr/>
        </p:nvSpPr>
        <p:spPr bwMode="auto">
          <a:xfrm>
            <a:off x="6348413" y="3959225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(colorless)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2" descr="reaction91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738" y="4562475"/>
            <a:ext cx="73056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457200" y="95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>
                <a:solidFill>
                  <a:schemeClr val="tx2"/>
                </a:solidFill>
              </a:rPr>
              <a:t>Titrations</a:t>
            </a:r>
            <a:r>
              <a:rPr lang="en-US" sz="44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234950" y="1314450"/>
            <a:ext cx="89090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 b="0" i="1">
                <a:solidFill>
                  <a:schemeClr val="tx2"/>
                </a:solidFill>
              </a:rPr>
              <a:t>Titration Calculations</a:t>
            </a:r>
            <a:endParaRPr lang="en-US" b="0" i="1">
              <a:solidFill>
                <a:schemeClr val="tx2"/>
              </a:solidFill>
            </a:endParaRPr>
          </a:p>
          <a:p>
            <a:pPr marL="914400" lvl="1" indent="-457200"/>
            <a:endParaRPr lang="en-US" b="0">
              <a:solidFill>
                <a:srgbClr val="CC3300"/>
              </a:solidFill>
              <a:sym typeface="Wingdings" pitchFamily="2" charset="2"/>
            </a:endParaRPr>
          </a:p>
          <a:p>
            <a:pPr marL="914400" lvl="1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b="0">
                <a:sym typeface="Wingdings" pitchFamily="2" charset="2"/>
              </a:rPr>
              <a:t>1.)	</a:t>
            </a:r>
            <a:r>
              <a:rPr lang="en-US" b="0">
                <a:solidFill>
                  <a:srgbClr val="CC3300"/>
                </a:solidFill>
                <a:sym typeface="Wingdings" pitchFamily="2" charset="2"/>
              </a:rPr>
              <a:t>Key – </a:t>
            </a:r>
            <a:r>
              <a:rPr lang="en-US" b="0" i="1">
                <a:solidFill>
                  <a:srgbClr val="CC3300"/>
                </a:solidFill>
                <a:sym typeface="Wingdings" pitchFamily="2" charset="2"/>
              </a:rPr>
              <a:t>relate moles of titrant to moles of analyte</a:t>
            </a:r>
          </a:p>
          <a:p>
            <a:pPr marL="914400" lvl="1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endParaRPr lang="en-US" b="0" i="1">
              <a:solidFill>
                <a:srgbClr val="CC3300"/>
              </a:solidFill>
              <a:sym typeface="Wingdings" pitchFamily="2" charset="2"/>
            </a:endParaRPr>
          </a:p>
          <a:p>
            <a:pPr marL="914400" lvl="1" indent="-457200">
              <a:buClr>
                <a:srgbClr val="CC3300"/>
              </a:buClr>
              <a:buSzPct val="60000"/>
              <a:buFont typeface="Wingdings" pitchFamily="2" charset="2"/>
              <a:buNone/>
            </a:pPr>
            <a:r>
              <a:rPr lang="en-US" b="0">
                <a:sym typeface="Wingdings" pitchFamily="2" charset="2"/>
              </a:rPr>
              <a:t>2.)	</a:t>
            </a:r>
            <a:r>
              <a:rPr lang="en-US" b="0">
                <a:solidFill>
                  <a:srgbClr val="CC3300"/>
                </a:solidFill>
                <a:sym typeface="Wingdings" pitchFamily="2" charset="2"/>
              </a:rPr>
              <a:t>Standardization of Titrant Followed by Analysis of Unknown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187325" y="3119438"/>
            <a:ext cx="5118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accent2"/>
                </a:solidFill>
              </a:rPr>
              <a:t>Calculation of ascorbic acid in Vitamin C tablet:</a:t>
            </a: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1130300" y="3629025"/>
            <a:ext cx="6484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00050" indent="-400050">
              <a:buFontTx/>
              <a:buAutoNum type="romanLcParenBoth"/>
            </a:pPr>
            <a:r>
              <a:rPr lang="en-US" sz="1600" b="0"/>
              <a:t>Starch is used as an indicator:   starch + I</a:t>
            </a:r>
            <a:r>
              <a:rPr lang="en-US" sz="1600" b="0" baseline="-25000"/>
              <a:t>3</a:t>
            </a:r>
            <a:r>
              <a:rPr lang="en-US" sz="1600" b="0" baseline="30000"/>
              <a:t>-</a:t>
            </a:r>
            <a:r>
              <a:rPr lang="en-US" sz="1600" b="0"/>
              <a:t>  </a:t>
            </a:r>
            <a:r>
              <a:rPr lang="en-US" sz="1600" b="0">
                <a:sym typeface="Wingdings" pitchFamily="2" charset="2"/>
              </a:rPr>
              <a:t> starch-I</a:t>
            </a:r>
            <a:r>
              <a:rPr lang="en-US" sz="1600" b="0" baseline="-25000">
                <a:sym typeface="Wingdings" pitchFamily="2" charset="2"/>
              </a:rPr>
              <a:t>3</a:t>
            </a:r>
            <a:r>
              <a:rPr lang="en-US" sz="1600" b="0" baseline="30000">
                <a:sym typeface="Wingdings" pitchFamily="2" charset="2"/>
              </a:rPr>
              <a:t>-</a:t>
            </a:r>
            <a:r>
              <a:rPr lang="en-US" sz="1600" b="0">
                <a:sym typeface="Wingdings" pitchFamily="2" charset="2"/>
              </a:rPr>
              <a:t> complex</a:t>
            </a:r>
          </a:p>
          <a:p>
            <a:pPr marL="400050" indent="-400050"/>
            <a:r>
              <a:rPr lang="en-US" sz="1600" b="0">
                <a:sym typeface="Wingdings" pitchFamily="2" charset="2"/>
              </a:rPr>
              <a:t>					</a:t>
            </a:r>
            <a:r>
              <a:rPr lang="en-US" sz="1600" b="0">
                <a:solidFill>
                  <a:srgbClr val="7030A0"/>
                </a:solidFill>
                <a:sym typeface="Wingdings" pitchFamily="2" charset="2"/>
              </a:rPr>
              <a:t>(clear)             (deep blue)</a:t>
            </a:r>
            <a:endParaRPr lang="en-US" sz="1600" b="0">
              <a:solidFill>
                <a:srgbClr val="7030A0"/>
              </a:solidFill>
            </a:endParaRPr>
          </a:p>
        </p:txBody>
      </p:sp>
      <p:sp>
        <p:nvSpPr>
          <p:cNvPr id="17415" name="Text Box 15"/>
          <p:cNvSpPr txBox="1">
            <a:spLocks noChangeArrowheads="1"/>
          </p:cNvSpPr>
          <p:nvPr/>
        </p:nvSpPr>
        <p:spPr bwMode="auto">
          <a:xfrm>
            <a:off x="1109663" y="4284663"/>
            <a:ext cx="30718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/>
              <a:t>(ii) Titrate ascorbic acid with I</a:t>
            </a:r>
            <a:r>
              <a:rPr lang="en-US" sz="1600" b="0" baseline="-25000"/>
              <a:t>3</a:t>
            </a:r>
            <a:r>
              <a:rPr lang="en-US" sz="1600" b="0" baseline="30000"/>
              <a:t>-</a:t>
            </a:r>
            <a:r>
              <a:rPr lang="en-US" sz="1600" b="0"/>
              <a:t>:</a:t>
            </a:r>
          </a:p>
        </p:txBody>
      </p:sp>
      <p:sp>
        <p:nvSpPr>
          <p:cNvPr id="17416" name="Text Box 16"/>
          <p:cNvSpPr txBox="1">
            <a:spLocks noChangeArrowheads="1"/>
          </p:cNvSpPr>
          <p:nvPr/>
        </p:nvSpPr>
        <p:spPr bwMode="auto">
          <a:xfrm>
            <a:off x="2058988" y="6354763"/>
            <a:ext cx="34067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chemeClr val="accent2"/>
                </a:solidFill>
              </a:rPr>
              <a:t>1 mole ascorbic acid </a:t>
            </a:r>
            <a:r>
              <a:rPr lang="en-US" sz="1600" i="1">
                <a:solidFill>
                  <a:schemeClr val="accent2"/>
                </a:solidFill>
                <a:sym typeface="Wingdings" pitchFamily="2" charset="2"/>
              </a:rPr>
              <a:t> 1 mole I</a:t>
            </a:r>
            <a:r>
              <a:rPr lang="en-US" sz="1600" i="1" baseline="-25000">
                <a:solidFill>
                  <a:schemeClr val="accent2"/>
                </a:solidFill>
                <a:sym typeface="Wingdings" pitchFamily="2" charset="2"/>
              </a:rPr>
              <a:t>3</a:t>
            </a:r>
            <a:r>
              <a:rPr lang="en-US" sz="1600" i="1" baseline="30000">
                <a:solidFill>
                  <a:schemeClr val="accent2"/>
                </a:solidFill>
                <a:sym typeface="Wingdings" pitchFamily="2" charset="2"/>
              </a:rPr>
              <a:t>-</a:t>
            </a:r>
            <a:endParaRPr lang="en-US" sz="1600" i="1">
              <a:solidFill>
                <a:schemeClr val="accent2"/>
              </a:solidFill>
            </a:endParaRPr>
          </a:p>
        </p:txBody>
      </p:sp>
      <p:pic>
        <p:nvPicPr>
          <p:cNvPr id="17417" name="Picture 18" descr="14_endpoint_P5064181.jpg"/>
          <p:cNvPicPr>
            <a:picLocks noChangeAspect="1"/>
          </p:cNvPicPr>
          <p:nvPr/>
        </p:nvPicPr>
        <p:blipFill>
          <a:blip r:embed="rId3"/>
          <a:srcRect r="27107" b="8028"/>
          <a:stretch>
            <a:fillRect/>
          </a:stretch>
        </p:blipFill>
        <p:spPr bwMode="auto">
          <a:xfrm>
            <a:off x="6519863" y="131763"/>
            <a:ext cx="2405062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9" descr="547starchiodine.gif"/>
          <p:cNvPicPr>
            <a:picLocks noChangeAspect="1"/>
          </p:cNvPicPr>
          <p:nvPr/>
        </p:nvPicPr>
        <p:blipFill>
          <a:blip r:embed="rId4"/>
          <a:srcRect l="22096" t="28250" r="19772" b="21765"/>
          <a:stretch>
            <a:fillRect/>
          </a:stretch>
        </p:blipFill>
        <p:spPr bwMode="auto">
          <a:xfrm>
            <a:off x="7551738" y="3076575"/>
            <a:ext cx="1463675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40798</TotalTime>
  <Words>848</Words>
  <Application>Microsoft PowerPoint</Application>
  <PresentationFormat>On-screen Show (4:3)</PresentationFormat>
  <Paragraphs>384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Wingdings</vt:lpstr>
      <vt:lpstr>Default Design</vt:lpstr>
      <vt:lpstr>Microsoft Equation 3.0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University of Nebraska Lincoln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Powers</dc:creator>
  <cp:lastModifiedBy>acer</cp:lastModifiedBy>
  <cp:revision>486</cp:revision>
  <dcterms:created xsi:type="dcterms:W3CDTF">2003-11-18T18:19:05Z</dcterms:created>
  <dcterms:modified xsi:type="dcterms:W3CDTF">2016-12-02T20:05:49Z</dcterms:modified>
</cp:coreProperties>
</file>